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80" r:id="rId2"/>
    <p:sldId id="290" r:id="rId3"/>
    <p:sldId id="273" r:id="rId4"/>
    <p:sldId id="292" r:id="rId5"/>
    <p:sldId id="264" r:id="rId6"/>
    <p:sldId id="277" r:id="rId7"/>
    <p:sldId id="259" r:id="rId8"/>
    <p:sldId id="289" r:id="rId9"/>
    <p:sldId id="260" r:id="rId10"/>
    <p:sldId id="258" r:id="rId11"/>
    <p:sldId id="287" r:id="rId12"/>
    <p:sldId id="282" r:id="rId13"/>
    <p:sldId id="284" r:id="rId14"/>
    <p:sldId id="283" r:id="rId15"/>
    <p:sldId id="285" r:id="rId16"/>
    <p:sldId id="28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68" autoAdjust="0"/>
    <p:restoredTop sz="97384" autoAdjust="0"/>
  </p:normalViewPr>
  <p:slideViewPr>
    <p:cSldViewPr snapToGrid="0">
      <p:cViewPr varScale="1">
        <p:scale>
          <a:sx n="78" d="100"/>
          <a:sy n="78" d="100"/>
        </p:scale>
        <p:origin x="10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9C126-029E-4618-84B3-BE12149B7C32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E95C5-72CA-4958-BB17-2F5590036A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12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321A1-F118-F801-2E6B-691F94FDD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7A9BDB-2328-B8B7-F893-5509C6FFF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F7369-4904-EF10-9AF0-46210FFF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54C3-7DB2-4101-9BFC-3930EF91D530}" type="datetime1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4F087C-4B03-B95F-6ACA-27EB03072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EFB019-1ED6-7CE2-799C-9377BD61F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20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9C919-1A42-5463-0CD4-1F55BF10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98B2F9-06ED-B1F1-8C0B-6790DD093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DD321-18B3-0842-50A4-A584D995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C5DE-4F44-48CD-B9F0-68E6BB79AC36}" type="datetime1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EFDF3C-5A99-AA13-0D87-33AD77C6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87B0C-0D8D-03BE-E43D-F7C3F11C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943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A49755-EEC4-8DAE-F8C8-38E639259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07886F-4C89-0702-C3C8-56FFB62FB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91024-B55F-7FC1-B715-A9A815ED1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D648B-DA32-4DA6-97C5-0F7C585C8DA5}" type="datetime1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0AE471-7B47-E756-8487-317761308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6EEFE-52F6-3517-309C-AC4C38589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032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C0411-9E71-FA0C-0462-C581341701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064" y="239329"/>
            <a:ext cx="8970034" cy="72410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altLang="ko-KR" sz="4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068474-3D52-B1A2-C460-E2E13E794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C0C744-2E36-C19C-77D3-08294456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16CE1-A424-4A60-812B-4A594A54F6EF}" type="datetime1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0D8992-5307-6A81-90AC-9AC1AC09F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D8ADA-4AB7-C432-3F7A-75AD97E7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EAAC91C-54FC-5FF5-AB17-2A64CD57FF31}"/>
              </a:ext>
            </a:extLst>
          </p:cNvPr>
          <p:cNvCxnSpPr>
            <a:cxnSpLocks/>
          </p:cNvCxnSpPr>
          <p:nvPr userDrawn="1"/>
        </p:nvCxnSpPr>
        <p:spPr>
          <a:xfrm>
            <a:off x="0" y="1026724"/>
            <a:ext cx="12192000" cy="528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4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E3530-918D-8428-34C8-2069204B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7D1108-A419-73D6-113A-F3FCB3CE1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8DA5A9-32FC-6DA7-608C-E446873E7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A85C-DE24-4495-A2F1-5A9315A57B3F}" type="datetime1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3DEF0-7BCE-0AD5-4E1B-8EF6B44E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0321E0-F1B9-8FA2-9294-2159FAAF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826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B525A-9814-BDA4-B16C-3B275CF2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DD8D6-294A-B34D-1001-5626EECF5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DD2EA3-9ECF-C9C7-167A-603838B3C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0A4B2B-673A-D553-FB38-282AE7A70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F10B9-F3BD-42B0-B4A3-44C33FA27E07}" type="datetime1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DF4EB6-48C4-7D7C-59F8-D88C79265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9808EB-8A3F-E055-05BF-054EFE69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45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6825E-4471-E6DF-29DC-1ED2D092D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45F638-4F5C-95DD-11B6-469C0D3D6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E7B674-C417-975C-19C5-86457656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0B31DD-E3E6-71FF-1A38-F280BB01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6489E1-CE2F-0A90-74E0-ADB59DD74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F5EA43-9365-45DC-64C5-67E6D9C60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562D-3468-4556-9FA6-6DA0248DAB1F}" type="datetime1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01B024-F7FA-175F-D501-C53214A66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8A7002-19B3-4806-AB88-D0CE8868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39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A17324-DA08-EEFF-BFE3-F7A66C932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855CDD-D1D1-8024-0ABE-7ED7CA8B2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C50E1-8C44-4857-A31E-E66F5042333E}" type="datetime1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089E4B-962D-7F4D-6D10-EA64B736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660036-5612-25AF-41BE-E16172372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54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478BDA-6834-16B7-EE91-0B85ED5D3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87D76-58BD-4C9A-92E6-4EC35504EEB7}" type="datetime1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B71F08-CE23-39FF-6A58-8EC917BB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919345-6FB5-EA2E-0F5A-1D6E4C121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58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C51E6-21E6-A596-D063-B877B14D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DEF1D9-C66E-E0DE-07BA-E619355D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DBB28-82A0-60ED-6084-8D2F34020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F7ECEA-CF22-0D55-4AB7-327FDE8C7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08C-A1B2-44D4-AF0B-0B09F00DF68B}" type="datetime1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37E0CD-2611-59FB-2A82-B23F1FC2B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EAC1B0-588F-97D2-07E7-CF752B66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994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687B9-6621-C09B-5111-BF9E02E0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9FBB1F-78A1-9552-B05D-AEFDD26CC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2CF1E8-5F72-9C62-8BD3-B7BCAE435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B80407-50B8-BF5B-025E-C9ECDA7AF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BE14A-003B-4E2A-AABA-F71E855CF569}" type="datetime1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CC16E7-4F47-C618-B53F-972A9A9C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410AA2-6000-873E-319C-76982DA7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40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0794AF-4036-7197-B8C0-B70416E01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042423-E210-0A1E-4AF4-9D85FD5AD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5C2894-4E17-AFBC-4CAC-48A2377AC9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0C5EE-2473-41F5-84EA-0484A0629917}" type="datetime1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C9888F-38F8-E1B4-82DA-7BC0753E7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0FD55C-C692-1509-FCF6-70EB7D6A7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1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0C9D8-2964-65DB-3623-D66F0CBD6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 </a:t>
            </a:r>
            <a:r>
              <a:rPr lang="en-US" altLang="ko-KR" dirty="0"/>
              <a:t>- </a:t>
            </a:r>
            <a:r>
              <a:rPr lang="ko-KR" altLang="en-US" dirty="0"/>
              <a:t>이후수정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4B0C52-3E4F-7EE9-D868-9740EE2CF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137"/>
            <a:ext cx="10515600" cy="4972889"/>
          </a:xfrm>
        </p:spPr>
        <p:txBody>
          <a:bodyPr>
            <a:normAutofit/>
          </a:bodyPr>
          <a:lstStyle/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연구목적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게임소개 및 방법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중점 연구 분야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기술적요소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개인별 준비 현황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 게임과의 차별성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역할분담 및 일정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참고문헌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97C20-D5DA-A182-F5EA-EA784BCD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345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F0AD642-0FC2-F91D-8EF9-B5ADC1921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745" y="1895666"/>
            <a:ext cx="2181466" cy="248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6B4A26-B56A-EEE7-7D0B-1A9F14EEF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47" y="2336659"/>
            <a:ext cx="1599957" cy="159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77F7994-FCF1-AFBB-C5E2-94C0FF7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253" y="218413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F6CF1ED-2948-9C71-AE57-77EB08E4F4A1}"/>
              </a:ext>
            </a:extLst>
          </p:cNvPr>
          <p:cNvSpPr/>
          <p:nvPr/>
        </p:nvSpPr>
        <p:spPr>
          <a:xfrm>
            <a:off x="9051541" y="4298959"/>
            <a:ext cx="248818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블렌더</a:t>
            </a:r>
            <a:r>
              <a:rPr lang="en-US" altLang="ko-KR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모델링</a:t>
            </a:r>
            <a:endParaRPr lang="en-US" altLang="ko-K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33B49B-2DF9-B090-91C8-B555762E78E8}"/>
              </a:ext>
            </a:extLst>
          </p:cNvPr>
          <p:cNvSpPr/>
          <p:nvPr/>
        </p:nvSpPr>
        <p:spPr>
          <a:xfrm>
            <a:off x="243213" y="4298959"/>
            <a:ext cx="336502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 studio- C</a:t>
            </a:r>
            <a:r>
              <a:rPr lang="en-US" altLang="ko-K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++</a:t>
            </a:r>
            <a:endParaRPr lang="en-US" altLang="ko-K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6C0252-9C2B-D812-028E-1A8072885F67}"/>
              </a:ext>
            </a:extLst>
          </p:cNvPr>
          <p:cNvSpPr/>
          <p:nvPr/>
        </p:nvSpPr>
        <p:spPr>
          <a:xfrm>
            <a:off x="4418927" y="4298959"/>
            <a:ext cx="333296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언리얼</a:t>
            </a:r>
            <a:r>
              <a:rPr lang="en-US" altLang="ko-K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블루프린트</a:t>
            </a:r>
            <a:endParaRPr lang="en-US" altLang="ko-K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A2F353-62AC-56D2-6490-7305695B510A}"/>
              </a:ext>
            </a:extLst>
          </p:cNvPr>
          <p:cNvCxnSpPr>
            <a:cxnSpLocks/>
          </p:cNvCxnSpPr>
          <p:nvPr/>
        </p:nvCxnSpPr>
        <p:spPr>
          <a:xfrm flipV="1">
            <a:off x="3755455" y="1296140"/>
            <a:ext cx="0" cy="34267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DE70C21-881A-B87E-03A4-B17B18254832}"/>
              </a:ext>
            </a:extLst>
          </p:cNvPr>
          <p:cNvCxnSpPr>
            <a:cxnSpLocks/>
          </p:cNvCxnSpPr>
          <p:nvPr/>
        </p:nvCxnSpPr>
        <p:spPr>
          <a:xfrm flipV="1">
            <a:off x="8560318" y="1296140"/>
            <a:ext cx="0" cy="34267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C76A7D-C9D6-F0D5-104A-7644F02507D2}"/>
              </a:ext>
            </a:extLst>
          </p:cNvPr>
          <p:cNvSpPr/>
          <p:nvPr/>
        </p:nvSpPr>
        <p:spPr>
          <a:xfrm>
            <a:off x="347234" y="5587040"/>
            <a:ext cx="1119248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언리얼</a:t>
            </a:r>
            <a:r>
              <a:rPr lang="en-US" altLang="ko-KR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</a:t>
            </a:r>
            <a:r>
              <a:rPr lang="ko-KR" alt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블루 프린트로 게임의 베이스를 만들고 </a:t>
            </a:r>
            <a:r>
              <a:rPr lang="ko-KR" altLang="en-US" sz="2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블루프린트로</a:t>
            </a:r>
            <a:r>
              <a:rPr lang="ko-KR" alt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지원하지 않는 </a:t>
            </a:r>
            <a:endParaRPr lang="en-US" altLang="ko-KR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기능들은 </a:t>
            </a:r>
            <a:r>
              <a:rPr lang="en-US" altLang="ko-KR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C++</a:t>
            </a:r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활용하여 코딩한 이후에 플러그인을 적용 시킨다</a:t>
            </a:r>
            <a:r>
              <a:rPr lang="en-US" altLang="ko-KR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066F7B-1508-60DD-6A65-DD3DEA5DB970}"/>
              </a:ext>
            </a:extLst>
          </p:cNvPr>
          <p:cNvSpPr/>
          <p:nvPr/>
        </p:nvSpPr>
        <p:spPr>
          <a:xfrm>
            <a:off x="409303" y="164356"/>
            <a:ext cx="451974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4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 환경</a:t>
            </a:r>
            <a:endParaRPr lang="en-US" altLang="ko-KR" sz="4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0C5E61-5D7F-B4B5-2591-A8191222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517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801B7-DDC8-DF1E-CE35-CA16DF7B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중점 연구 분야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14588C-CCE1-1C5E-5848-3CE395E5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5BB807-B5EE-7158-70A5-52AEA70C1728}"/>
              </a:ext>
            </a:extLst>
          </p:cNvPr>
          <p:cNvSpPr txBox="1"/>
          <p:nvPr/>
        </p:nvSpPr>
        <p:spPr>
          <a:xfrm>
            <a:off x="1983335" y="2011497"/>
            <a:ext cx="822533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indent="0" algn="ctr">
              <a:buNone/>
            </a:pPr>
            <a:r>
              <a:rPr lang="ko-KR" altLang="en-US" sz="2400" b="1" dirty="0"/>
              <a:t>실시간으로 주변 환경과 </a:t>
            </a:r>
            <a:r>
              <a:rPr lang="ko-KR" altLang="en-US" sz="2400" b="1" dirty="0" err="1"/>
              <a:t>인터렉션하는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슬라임</a:t>
            </a:r>
            <a:r>
              <a:rPr lang="ko-KR" altLang="en-US" sz="2400" b="1" dirty="0"/>
              <a:t> 캐릭터 구현</a:t>
            </a:r>
            <a:endParaRPr lang="en-US" altLang="ko-KR" sz="2400" b="1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085A7B0-D2A0-549D-BA72-F28E4CB75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28037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바닥과 벽을 </a:t>
            </a:r>
            <a:r>
              <a:rPr lang="ko-KR" altLang="en-US" dirty="0" err="1"/>
              <a:t>기어다닐때</a:t>
            </a:r>
            <a:r>
              <a:rPr lang="ko-KR" altLang="en-US" dirty="0"/>
              <a:t> 점액질 </a:t>
            </a:r>
            <a:r>
              <a:rPr lang="ko-KR" altLang="en-US" dirty="0" err="1"/>
              <a:t>머테리얼</a:t>
            </a:r>
            <a:r>
              <a:rPr lang="ko-KR" altLang="en-US" dirty="0"/>
              <a:t> 동적 생성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깊이 버퍼</a:t>
            </a:r>
            <a:r>
              <a:rPr lang="en-US" altLang="ko-KR" dirty="0"/>
              <a:t>, Distance field</a:t>
            </a:r>
            <a:r>
              <a:rPr lang="ko-KR" altLang="en-US" dirty="0"/>
              <a:t>를 계산해 </a:t>
            </a:r>
            <a:r>
              <a:rPr lang="en-US" altLang="ko-KR" dirty="0"/>
              <a:t>Ray-Marching</a:t>
            </a:r>
            <a:r>
              <a:rPr lang="ko-KR" altLang="en-US" dirty="0"/>
              <a:t>으로 </a:t>
            </a:r>
            <a:r>
              <a:rPr lang="ko-KR" altLang="en-US" dirty="0" err="1"/>
              <a:t>슬라임</a:t>
            </a:r>
            <a:r>
              <a:rPr lang="ko-KR" altLang="en-US" dirty="0"/>
              <a:t> </a:t>
            </a:r>
            <a:r>
              <a:rPr lang="ko-KR" altLang="en-US" dirty="0" err="1"/>
              <a:t>블룸</a:t>
            </a:r>
            <a:r>
              <a:rPr lang="ko-KR" altLang="en-US" dirty="0"/>
              <a:t> 생성 및 변형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실시간으로 </a:t>
            </a:r>
            <a:r>
              <a:rPr lang="ko-KR" altLang="en-US" b="0" i="0" dirty="0" err="1">
                <a:solidFill>
                  <a:srgbClr val="0F0F0F"/>
                </a:solidFill>
                <a:effectLst/>
                <a:latin typeface="Söhne"/>
              </a:rPr>
              <a:t>슬라임과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 오브젝트의 형태를 비교해  </a:t>
            </a:r>
            <a:r>
              <a:rPr lang="ko-KR" altLang="en-US" b="0" i="0" dirty="0" err="1">
                <a:solidFill>
                  <a:srgbClr val="0F0F0F"/>
                </a:solidFill>
                <a:effectLst/>
                <a:latin typeface="Söhne"/>
              </a:rPr>
              <a:t>슬라임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ko-KR" altLang="en-US" dirty="0">
                <a:solidFill>
                  <a:srgbClr val="0F0F0F"/>
                </a:solidFill>
                <a:latin typeface="Söhne"/>
              </a:rPr>
              <a:t>형태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변화 구현</a:t>
            </a:r>
            <a:endParaRPr lang="en-US" altLang="ko-KR" dirty="0">
              <a:solidFill>
                <a:srgbClr val="0F0F0F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외부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force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에 의한 </a:t>
            </a:r>
            <a:r>
              <a:rPr lang="ko-KR" altLang="en-US" b="0" i="0" dirty="0" err="1">
                <a:solidFill>
                  <a:srgbClr val="0F0F0F"/>
                </a:solidFill>
                <a:effectLst/>
                <a:latin typeface="Söhne"/>
              </a:rPr>
              <a:t>슬라임의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 실시간 형태와 크기 변화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280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A5C00-26E2-0BA3-D3E9-3F52DEAE9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73A98D-17F4-92E7-C894-1118A4440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깊이 버퍼를 활용한 </a:t>
            </a:r>
            <a:r>
              <a:rPr lang="ko-KR" altLang="en-US" sz="1800" dirty="0" err="1"/>
              <a:t>메타볼</a:t>
            </a:r>
            <a:r>
              <a:rPr lang="ko-KR" altLang="en-US" sz="1800" dirty="0"/>
              <a:t> 효과 구현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소켓을 사용한 서버 비동기 통신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최적화 </a:t>
            </a:r>
            <a:r>
              <a:rPr lang="en-US" altLang="ko-KR" sz="1800" dirty="0"/>
              <a:t>- ECS </a:t>
            </a:r>
            <a:r>
              <a:rPr lang="ko-KR" altLang="en-US" sz="1800" dirty="0"/>
              <a:t>패턴을 사용한 다수의 오브젝트 최적화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Render target</a:t>
            </a:r>
            <a:r>
              <a:rPr lang="ko-KR" altLang="en-US" sz="1800" dirty="0"/>
              <a:t>과 </a:t>
            </a:r>
            <a:r>
              <a:rPr lang="en-US" altLang="ko-KR" sz="1800" dirty="0"/>
              <a:t>Runtime Virtual Texturing</a:t>
            </a:r>
            <a:r>
              <a:rPr lang="ko-KR" altLang="en-US" sz="1800" dirty="0"/>
              <a:t>으로 동적 </a:t>
            </a:r>
            <a:r>
              <a:rPr lang="ko-KR" altLang="en-US" sz="1800" dirty="0" err="1"/>
              <a:t>메터리얼</a:t>
            </a:r>
            <a:r>
              <a:rPr lang="ko-KR" altLang="en-US" sz="1800" dirty="0"/>
              <a:t>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44A986-2E70-AFCD-9BF6-F17C4120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내용 개체 틀 5" descr="그림, 아동 미술, 스케치, 일러스트레이션이(가) 표시된 사진&#10;&#10;자동 생성된 설명">
            <a:extLst>
              <a:ext uri="{FF2B5EF4-FFF2-40B4-BE49-F238E27FC236}">
                <a16:creationId xmlns:a16="http://schemas.microsoft.com/office/drawing/2014/main" id="{369D880B-E4DF-DF76-F358-99026EE69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9" b="38331"/>
          <a:stretch/>
        </p:blipFill>
        <p:spPr>
          <a:xfrm>
            <a:off x="3727299" y="4279125"/>
            <a:ext cx="3860460" cy="170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17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EBB93-CB20-7622-B48B-BCD9A0CF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타게임과의 차별성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502B9B-FF00-41D3-0254-3479D0829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3693" y="2022100"/>
            <a:ext cx="5627243" cy="3111687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 err="1"/>
              <a:t>슬라임이</a:t>
            </a:r>
            <a:r>
              <a:rPr lang="ko-KR" altLang="en-US" b="1" dirty="0"/>
              <a:t> 쫓기면서 오브젝트를 흡수하며 크기가 커진다</a:t>
            </a:r>
            <a:r>
              <a:rPr lang="en-US" altLang="ko-KR" b="1" dirty="0"/>
              <a:t>.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일반적으로 한쪽 플레이어가 쫓으며 진행되는 방식이 아니라 쫓고 쫓기는 입장이 바뀌게 된다</a:t>
            </a:r>
            <a:r>
              <a:rPr lang="en-US" altLang="ko-KR" b="1" dirty="0"/>
              <a:t>.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1850-C2CA-AB06-6C0C-63FBD57A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2050" name="Picture 2" descr="Dead by Daylight | 오늘 다운로드 및 구매 - Epic Games Store">
            <a:extLst>
              <a:ext uri="{FF2B5EF4-FFF2-40B4-BE49-F238E27FC236}">
                <a16:creationId xmlns:a16="http://schemas.microsoft.com/office/drawing/2014/main" id="{12BC5823-BE19-D87A-37F8-FFC83CDEE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64" y="2022101"/>
            <a:ext cx="5531888" cy="311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CBA2C0B-FC13-49AE-9E30-5FE8E3C92770}"/>
              </a:ext>
            </a:extLst>
          </p:cNvPr>
          <p:cNvSpPr/>
          <p:nvPr/>
        </p:nvSpPr>
        <p:spPr>
          <a:xfrm>
            <a:off x="391064" y="5242382"/>
            <a:ext cx="4643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유사 게임 </a:t>
            </a:r>
            <a:r>
              <a:rPr lang="en-US" altLang="ko-KR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en-US" altLang="ko-KR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DEAD</a:t>
            </a:r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</a:t>
            </a:r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DAYLIGHT</a:t>
            </a:r>
            <a:endParaRPr lang="en-US" altLang="ko-KR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949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5104D-E633-A7D9-A784-101FAE12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개인별 준비 현황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A4EAB5-8594-DB60-0062-44F10B193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10" name="내용 개체 틀 9">
            <a:extLst>
              <a:ext uri="{FF2B5EF4-FFF2-40B4-BE49-F238E27FC236}">
                <a16:creationId xmlns:a16="http://schemas.microsoft.com/office/drawing/2014/main" id="{CF9CBF45-0146-F4D9-7E92-E4AF783782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7418760"/>
              </p:ext>
            </p:extLst>
          </p:nvPr>
        </p:nvGraphicFramePr>
        <p:xfrm>
          <a:off x="838201" y="1610012"/>
          <a:ext cx="10515597" cy="492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251565061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59310121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820319935"/>
                    </a:ext>
                  </a:extLst>
                </a:gridCol>
              </a:tblGrid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수강과목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5349779"/>
                  </a:ext>
                </a:extLst>
              </a:tr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고윤범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C, C++, STL, </a:t>
                      </a:r>
                      <a:r>
                        <a:rPr lang="ko-KR" altLang="en-US" dirty="0" err="1"/>
                        <a:t>컴퓨터그래픽스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게임수학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셰이더</a:t>
                      </a:r>
                      <a:r>
                        <a:rPr lang="ko-KR" altLang="en-US" dirty="0"/>
                        <a:t> 프로그래밍</a:t>
                      </a:r>
                      <a:endParaRPr lang="en-US" altLang="ko-KR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네트워크 게임 프로그래밍</a:t>
                      </a:r>
                      <a:endParaRPr lang="en-US" altLang="ko-KR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모델링 </a:t>
                      </a:r>
                      <a:r>
                        <a:rPr lang="en-US" altLang="ko-KR" dirty="0"/>
                        <a:t>1,2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361703"/>
                  </a:ext>
                </a:extLst>
              </a:tr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노창현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그래픽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/>
                        <a:t>모델링 </a:t>
                      </a:r>
                      <a:r>
                        <a:rPr lang="en-US" altLang="ko-KR" dirty="0"/>
                        <a:t>1,</a:t>
                      </a:r>
                      <a:r>
                        <a:rPr lang="ko-KR" altLang="en-US" dirty="0"/>
                        <a:t> 게임수학</a:t>
                      </a:r>
                      <a:endParaRPr lang="en-US" altLang="ko-KR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C,C++,</a:t>
                      </a:r>
                      <a:r>
                        <a:rPr lang="ko-KR" altLang="en-US" dirty="0" err="1"/>
                        <a:t>컴퓨터그래픽스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454431"/>
                  </a:ext>
                </a:extLst>
              </a:tr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/>
                        <a:t>C, C++, STL, </a:t>
                      </a:r>
                      <a:r>
                        <a:rPr lang="ko-KR" altLang="en-US" dirty="0" err="1"/>
                        <a:t>컴퓨터그래픽스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게임수학</a:t>
                      </a:r>
                      <a:endParaRPr lang="en-US" altLang="ko-KR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544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176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EBB93-CB20-7622-B48B-BCD9A0CF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 분담 및 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1850-C2CA-AB06-6C0C-63FBD57A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800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2888B-2851-EBAD-951F-EDC4C4B94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648FE5-A0EE-5CB9-01E1-77B0C9650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2153D1-F449-4B06-61C1-C1A491ED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611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C76A7D-C9D6-F0D5-104A-7644F02507D2}"/>
              </a:ext>
            </a:extLst>
          </p:cNvPr>
          <p:cNvSpPr/>
          <p:nvPr/>
        </p:nvSpPr>
        <p:spPr>
          <a:xfrm>
            <a:off x="341218" y="1600387"/>
            <a:ext cx="1113690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모듈화 </a:t>
            </a:r>
            <a:endParaRPr lang="en-US" altLang="ko-KR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066F7B-1508-60DD-6A65-DD3DEA5DB970}"/>
              </a:ext>
            </a:extLst>
          </p:cNvPr>
          <p:cNvSpPr/>
          <p:nvPr/>
        </p:nvSpPr>
        <p:spPr>
          <a:xfrm>
            <a:off x="409303" y="164356"/>
            <a:ext cx="451974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4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연구 목적</a:t>
            </a:r>
            <a:endParaRPr lang="en-US" altLang="ko-KR" sz="4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0C5E61-5D7F-B4B5-2591-A8191222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043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7C92FB-1009-8DBD-A6FA-8049651FFF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5" t="12559" r="18483" b="36256"/>
          <a:stretch/>
        </p:blipFill>
        <p:spPr>
          <a:xfrm>
            <a:off x="2440526" y="1949851"/>
            <a:ext cx="2362201" cy="17145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4EEB43E-CBB5-DB3D-4317-D59B6E1E68BC}"/>
              </a:ext>
            </a:extLst>
          </p:cNvPr>
          <p:cNvSpPr/>
          <p:nvPr/>
        </p:nvSpPr>
        <p:spPr>
          <a:xfrm>
            <a:off x="1628981" y="2289040"/>
            <a:ext cx="10325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endParaRPr lang="en-US" altLang="ko-KR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C595FA4-DD75-1CA4-1C56-810DDBEB4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917" y="1713114"/>
            <a:ext cx="2831959" cy="2050078"/>
          </a:xfrm>
          <a:prstGeom prst="rect">
            <a:avLst/>
          </a:prstGeom>
        </p:spPr>
      </p:pic>
      <p:pic>
        <p:nvPicPr>
          <p:cNvPr id="11" name="Picture 2" descr="Slime Rancher | Minimap">
            <a:extLst>
              <a:ext uri="{FF2B5EF4-FFF2-40B4-BE49-F238E27FC236}">
                <a16:creationId xmlns:a16="http://schemas.microsoft.com/office/drawing/2014/main" id="{A996A146-C11C-0EA2-7066-04F891307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97" y="1709901"/>
            <a:ext cx="3650294" cy="205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028E9AB-FD0E-2D4B-9B87-4F7A4A374CC1}"/>
              </a:ext>
            </a:extLst>
          </p:cNvPr>
          <p:cNvSpPr/>
          <p:nvPr/>
        </p:nvSpPr>
        <p:spPr>
          <a:xfrm>
            <a:off x="7571800" y="3741716"/>
            <a:ext cx="1579278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9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</a:t>
            </a:r>
            <a:r>
              <a:rPr lang="ko-KR" altLang="en-US" sz="9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sz="9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랜처</a:t>
            </a:r>
            <a:r>
              <a:rPr lang="ko-KR" altLang="en-US" sz="9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9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인게임</a:t>
            </a:r>
            <a:r>
              <a:rPr lang="ko-KR" altLang="en-US" sz="9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화면</a:t>
            </a:r>
            <a:r>
              <a:rPr lang="en-US" altLang="ko-KR" sz="9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</a:t>
            </a:r>
            <a:endParaRPr lang="ko-KR" altLang="en-US" sz="9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201545-C5AC-3788-007C-E545D36DF89A}"/>
              </a:ext>
            </a:extLst>
          </p:cNvPr>
          <p:cNvSpPr/>
          <p:nvPr/>
        </p:nvSpPr>
        <p:spPr>
          <a:xfrm>
            <a:off x="10457896" y="3763192"/>
            <a:ext cx="1603982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9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</a:t>
            </a:r>
            <a:r>
              <a:rPr lang="ko-KR" altLang="en-US" sz="9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언리얼로</a:t>
            </a:r>
            <a:r>
              <a:rPr lang="ko-KR" altLang="en-US" sz="9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구현한 </a:t>
            </a:r>
            <a:r>
              <a:rPr lang="ko-KR" altLang="en-US" sz="9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en-US" altLang="ko-KR" sz="9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</a:t>
            </a:r>
            <a:endParaRPr lang="ko-KR" altLang="en-US" sz="9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E04F30-F71E-11D9-94F2-0C1AFAF7B1C8}"/>
              </a:ext>
            </a:extLst>
          </p:cNvPr>
          <p:cNvSpPr/>
          <p:nvPr/>
        </p:nvSpPr>
        <p:spPr>
          <a:xfrm>
            <a:off x="638319" y="4040108"/>
            <a:ext cx="31470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비대칭 </a:t>
            </a:r>
            <a:r>
              <a:rPr lang="en-US" altLang="ko-KR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PVP</a:t>
            </a:r>
            <a:endParaRPr lang="ko-KR" altLang="en-US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A17BDCE-55CA-E4A6-5662-8FC4B1221BFC}"/>
              </a:ext>
            </a:extLst>
          </p:cNvPr>
          <p:cNvCxnSpPr/>
          <p:nvPr/>
        </p:nvCxnSpPr>
        <p:spPr>
          <a:xfrm>
            <a:off x="392390" y="5049178"/>
            <a:ext cx="11407219" cy="211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0BAF20-E1E8-6E0E-3526-1260BBCA2BBA}"/>
              </a:ext>
            </a:extLst>
          </p:cNvPr>
          <p:cNvSpPr/>
          <p:nvPr/>
        </p:nvSpPr>
        <p:spPr>
          <a:xfrm>
            <a:off x="6770666" y="4070885"/>
            <a:ext cx="14927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인칭</a:t>
            </a:r>
            <a:endParaRPr lang="en-US" altLang="ko-KR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8EA8DD-6027-CB18-734C-8FDF395844B0}"/>
              </a:ext>
            </a:extLst>
          </p:cNvPr>
          <p:cNvSpPr/>
          <p:nvPr/>
        </p:nvSpPr>
        <p:spPr>
          <a:xfrm>
            <a:off x="9892324" y="4070885"/>
            <a:ext cx="150714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ko-KR" alt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인칭</a:t>
            </a:r>
            <a:endParaRPr lang="en-US" altLang="ko-KR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A53D94-7E34-0047-1833-A6C8B2E46D30}"/>
              </a:ext>
            </a:extLst>
          </p:cNvPr>
          <p:cNvSpPr/>
          <p:nvPr/>
        </p:nvSpPr>
        <p:spPr>
          <a:xfrm>
            <a:off x="326571" y="133710"/>
            <a:ext cx="3198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소개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774220-963D-9626-286F-8F4934CDA817}"/>
              </a:ext>
            </a:extLst>
          </p:cNvPr>
          <p:cNvSpPr/>
          <p:nvPr/>
        </p:nvSpPr>
        <p:spPr>
          <a:xfrm>
            <a:off x="718569" y="5174537"/>
            <a:ext cx="930254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Eat Up All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비대칭 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PVP 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게임으로 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명의 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플레이어들이 협력하여 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명의 </a:t>
            </a:r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플레이어를 상대 해야 합니다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sz="1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플레이어들을 피해 다니면서 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 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내부의 오브젝트들을 흡수하며 크기를 키웁니다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플레이어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들은 </a:t>
            </a:r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sz="1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빨아드려 크기를 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작게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만들고 최종적으로 모두 빨아드려 처치해야만 합니다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하지만 </a:t>
            </a:r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슬라임이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플레이어를 먹어 치울 수 있을 정도로 커지게 되면 플레이어는 </a:t>
            </a:r>
            <a:r>
              <a:rPr lang="ko-KR" altLang="en-US" sz="1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슬라임으로부터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탈출해야 합니다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9DA514-01E7-8CD0-9FDB-E18579C0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4" name="그림 13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1CCDECEA-22EF-D33C-EE4A-1AC3262F2A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3" y="2314054"/>
            <a:ext cx="811545" cy="811545"/>
          </a:xfrm>
          <a:prstGeom prst="rect">
            <a:avLst/>
          </a:prstGeom>
        </p:spPr>
      </p:pic>
      <p:pic>
        <p:nvPicPr>
          <p:cNvPr id="16" name="그림 1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B71B364D-650A-60AB-D82F-E575D5A561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52" y="2295591"/>
            <a:ext cx="811545" cy="8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14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96D8354-EC1D-B778-0E74-9507F045019E}"/>
              </a:ext>
            </a:extLst>
          </p:cNvPr>
          <p:cNvSpPr/>
          <p:nvPr/>
        </p:nvSpPr>
        <p:spPr>
          <a:xfrm>
            <a:off x="6762375" y="1336482"/>
            <a:ext cx="4325811" cy="8589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1CC85E-2233-B4B9-3503-2A4E0AD14DA8}"/>
              </a:ext>
            </a:extLst>
          </p:cNvPr>
          <p:cNvSpPr/>
          <p:nvPr/>
        </p:nvSpPr>
        <p:spPr>
          <a:xfrm>
            <a:off x="1308626" y="2595489"/>
            <a:ext cx="2131255" cy="3088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55EB61-03AB-1781-C54C-249771F8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969997-075C-EA67-C6CE-A205882B3518}"/>
              </a:ext>
            </a:extLst>
          </p:cNvPr>
          <p:cNvSpPr/>
          <p:nvPr/>
        </p:nvSpPr>
        <p:spPr>
          <a:xfrm>
            <a:off x="326571" y="133710"/>
            <a:ext cx="3890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</a:t>
            </a:r>
            <a:r>
              <a:rPr lang="ko-KR" alt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진행도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683136-ED0C-BF98-71E6-4515F6A90D6F}"/>
              </a:ext>
            </a:extLst>
          </p:cNvPr>
          <p:cNvSpPr/>
          <p:nvPr/>
        </p:nvSpPr>
        <p:spPr>
          <a:xfrm>
            <a:off x="1520285" y="1465008"/>
            <a:ext cx="1540370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007F51-D5A5-360D-2CEC-6BB563853A72}"/>
              </a:ext>
            </a:extLst>
          </p:cNvPr>
          <p:cNvSpPr/>
          <p:nvPr/>
        </p:nvSpPr>
        <p:spPr>
          <a:xfrm>
            <a:off x="4158628" y="1475728"/>
            <a:ext cx="1540370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게임시작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3C8196-192D-568E-4D42-4554DE0169A2}"/>
              </a:ext>
            </a:extLst>
          </p:cNvPr>
          <p:cNvSpPr/>
          <p:nvPr/>
        </p:nvSpPr>
        <p:spPr>
          <a:xfrm>
            <a:off x="9213199" y="1453229"/>
            <a:ext cx="1540370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슬라임</a:t>
            </a:r>
            <a:r>
              <a:rPr lang="ko-KR" altLang="en-US" dirty="0"/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812737-F6CB-7A02-9B9D-CC2A29A95343}"/>
              </a:ext>
            </a:extLst>
          </p:cNvPr>
          <p:cNvSpPr/>
          <p:nvPr/>
        </p:nvSpPr>
        <p:spPr>
          <a:xfrm>
            <a:off x="1537248" y="4876805"/>
            <a:ext cx="1751385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err="1">
                <a:solidFill>
                  <a:schemeClr val="tx1"/>
                </a:solidFill>
              </a:rPr>
              <a:t>슬라임</a:t>
            </a:r>
            <a:r>
              <a:rPr lang="ko-KR" altLang="en-US" b="1" dirty="0">
                <a:solidFill>
                  <a:schemeClr val="tx1"/>
                </a:solidFill>
              </a:rPr>
              <a:t> 승리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694BF9-3C1B-E944-A470-8B9E447F08D1}"/>
              </a:ext>
            </a:extLst>
          </p:cNvPr>
          <p:cNvSpPr/>
          <p:nvPr/>
        </p:nvSpPr>
        <p:spPr>
          <a:xfrm>
            <a:off x="1498560" y="2753851"/>
            <a:ext cx="1751385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플레이어 승리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C261B5-87DF-73AB-EBAC-CFDDB470E052}"/>
              </a:ext>
            </a:extLst>
          </p:cNvPr>
          <p:cNvSpPr/>
          <p:nvPr/>
        </p:nvSpPr>
        <p:spPr>
          <a:xfrm>
            <a:off x="1479936" y="3826516"/>
            <a:ext cx="1751385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탈출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E248C4-9EF7-0B5A-9188-DB0AA67A5724}"/>
              </a:ext>
            </a:extLst>
          </p:cNvPr>
          <p:cNvSpPr/>
          <p:nvPr/>
        </p:nvSpPr>
        <p:spPr>
          <a:xfrm>
            <a:off x="7040880" y="1453229"/>
            <a:ext cx="1540370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플레이어</a:t>
            </a:r>
            <a:r>
              <a:rPr lang="ko-KR" altLang="en-US" dirty="0"/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B9A422-9FAA-DF78-CAC7-CAE3D755CFBC}"/>
              </a:ext>
            </a:extLst>
          </p:cNvPr>
          <p:cNvSpPr/>
          <p:nvPr/>
        </p:nvSpPr>
        <p:spPr>
          <a:xfrm>
            <a:off x="7044179" y="3826516"/>
            <a:ext cx="1537071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키획득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406195-CBA2-A721-CA24-8D96DE945AD6}"/>
              </a:ext>
            </a:extLst>
          </p:cNvPr>
          <p:cNvSpPr/>
          <p:nvPr/>
        </p:nvSpPr>
        <p:spPr>
          <a:xfrm>
            <a:off x="4153316" y="3799150"/>
            <a:ext cx="2009594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탈출 장소로 이동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C2123BD-A1F0-6F53-A493-AE25344215F6}"/>
              </a:ext>
            </a:extLst>
          </p:cNvPr>
          <p:cNvCxnSpPr>
            <a:cxnSpLocks/>
          </p:cNvCxnSpPr>
          <p:nvPr/>
        </p:nvCxnSpPr>
        <p:spPr>
          <a:xfrm flipH="1">
            <a:off x="3336677" y="5208579"/>
            <a:ext cx="53993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55A1424-045B-8F91-112C-A493EF77A37D}"/>
              </a:ext>
            </a:extLst>
          </p:cNvPr>
          <p:cNvCxnSpPr>
            <a:cxnSpLocks/>
          </p:cNvCxnSpPr>
          <p:nvPr/>
        </p:nvCxnSpPr>
        <p:spPr>
          <a:xfrm flipH="1">
            <a:off x="6230687" y="4111123"/>
            <a:ext cx="7396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F6781D5-F12E-FAB3-EC5F-FAA6CB3C7334}"/>
              </a:ext>
            </a:extLst>
          </p:cNvPr>
          <p:cNvCxnSpPr>
            <a:cxnSpLocks/>
          </p:cNvCxnSpPr>
          <p:nvPr/>
        </p:nvCxnSpPr>
        <p:spPr>
          <a:xfrm flipV="1">
            <a:off x="2290470" y="2198077"/>
            <a:ext cx="0" cy="4572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4F8E00B-8335-9949-8A2A-F9B7868296D3}"/>
              </a:ext>
            </a:extLst>
          </p:cNvPr>
          <p:cNvCxnSpPr>
            <a:cxnSpLocks/>
          </p:cNvCxnSpPr>
          <p:nvPr/>
        </p:nvCxnSpPr>
        <p:spPr>
          <a:xfrm>
            <a:off x="3204268" y="1778014"/>
            <a:ext cx="47122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2C23D6-C469-259C-4AEA-480EF82C6E1C}"/>
              </a:ext>
            </a:extLst>
          </p:cNvPr>
          <p:cNvSpPr/>
          <p:nvPr/>
        </p:nvSpPr>
        <p:spPr>
          <a:xfrm>
            <a:off x="7040880" y="2702745"/>
            <a:ext cx="1540370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슬라임</a:t>
            </a:r>
            <a:r>
              <a:rPr lang="ko-KR" altLang="en-US" b="1" dirty="0">
                <a:solidFill>
                  <a:schemeClr val="tx1"/>
                </a:solidFill>
              </a:rPr>
              <a:t> 퇴치</a:t>
            </a:r>
            <a:r>
              <a:rPr lang="ko-KR" altLang="en-US" dirty="0"/>
              <a:t>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179A0E-E673-19E8-BB6C-47BE6749ED1C}"/>
              </a:ext>
            </a:extLst>
          </p:cNvPr>
          <p:cNvSpPr/>
          <p:nvPr/>
        </p:nvSpPr>
        <p:spPr>
          <a:xfrm>
            <a:off x="9213199" y="2704826"/>
            <a:ext cx="1540370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도주 및 성장</a:t>
            </a:r>
            <a:r>
              <a:rPr lang="ko-KR" altLang="en-US" dirty="0"/>
              <a:t>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1F309DF-CDC1-C68A-5122-667CF6DECB4A}"/>
              </a:ext>
            </a:extLst>
          </p:cNvPr>
          <p:cNvSpPr/>
          <p:nvPr/>
        </p:nvSpPr>
        <p:spPr>
          <a:xfrm>
            <a:off x="8784081" y="4902598"/>
            <a:ext cx="2526193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모든 플레이어 처치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F267DB4-0D92-A2BE-3193-30727E32CCBE}"/>
              </a:ext>
            </a:extLst>
          </p:cNvPr>
          <p:cNvCxnSpPr>
            <a:cxnSpLocks/>
          </p:cNvCxnSpPr>
          <p:nvPr/>
        </p:nvCxnSpPr>
        <p:spPr>
          <a:xfrm flipH="1">
            <a:off x="3336677" y="3033469"/>
            <a:ext cx="3583534" cy="233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948709-E7BA-8BF8-AFB1-46F26FB883AC}"/>
              </a:ext>
            </a:extLst>
          </p:cNvPr>
          <p:cNvSpPr/>
          <p:nvPr/>
        </p:nvSpPr>
        <p:spPr>
          <a:xfrm>
            <a:off x="9006167" y="3826515"/>
            <a:ext cx="2082019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슬라임</a:t>
            </a:r>
            <a:r>
              <a:rPr lang="ko-KR" altLang="en-US" b="1" dirty="0">
                <a:solidFill>
                  <a:schemeClr val="tx1"/>
                </a:solidFill>
              </a:rPr>
              <a:t> 성장 완료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5091FAC-EE67-38AE-63D4-E5A0652F1A93}"/>
              </a:ext>
            </a:extLst>
          </p:cNvPr>
          <p:cNvCxnSpPr>
            <a:cxnSpLocks/>
          </p:cNvCxnSpPr>
          <p:nvPr/>
        </p:nvCxnSpPr>
        <p:spPr>
          <a:xfrm flipH="1">
            <a:off x="3288633" y="4111123"/>
            <a:ext cx="7396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2301F41-1413-7D6B-9C0B-3EF95A2A9D6B}"/>
              </a:ext>
            </a:extLst>
          </p:cNvPr>
          <p:cNvCxnSpPr>
            <a:cxnSpLocks/>
          </p:cNvCxnSpPr>
          <p:nvPr/>
        </p:nvCxnSpPr>
        <p:spPr>
          <a:xfrm>
            <a:off x="10047177" y="4515729"/>
            <a:ext cx="0" cy="3429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54BEF77-F21C-6C9A-7451-20A4B9545641}"/>
              </a:ext>
            </a:extLst>
          </p:cNvPr>
          <p:cNvCxnSpPr>
            <a:cxnSpLocks/>
          </p:cNvCxnSpPr>
          <p:nvPr/>
        </p:nvCxnSpPr>
        <p:spPr>
          <a:xfrm>
            <a:off x="9985894" y="3435751"/>
            <a:ext cx="0" cy="2878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5995840-376A-37D9-9EF7-310B4C5C8A02}"/>
              </a:ext>
            </a:extLst>
          </p:cNvPr>
          <p:cNvCxnSpPr>
            <a:cxnSpLocks/>
          </p:cNvCxnSpPr>
          <p:nvPr/>
        </p:nvCxnSpPr>
        <p:spPr>
          <a:xfrm>
            <a:off x="5913505" y="1778014"/>
            <a:ext cx="6343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EB63F0E8-66AE-3FA3-7B50-344CA938A61C}"/>
              </a:ext>
            </a:extLst>
          </p:cNvPr>
          <p:cNvCxnSpPr>
            <a:cxnSpLocks/>
          </p:cNvCxnSpPr>
          <p:nvPr/>
        </p:nvCxnSpPr>
        <p:spPr>
          <a:xfrm>
            <a:off x="7860412" y="3435943"/>
            <a:ext cx="0" cy="2878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371461D-FF77-63D8-E2CB-D16499F235E3}"/>
              </a:ext>
            </a:extLst>
          </p:cNvPr>
          <p:cNvCxnSpPr>
            <a:cxnSpLocks/>
          </p:cNvCxnSpPr>
          <p:nvPr/>
        </p:nvCxnSpPr>
        <p:spPr>
          <a:xfrm>
            <a:off x="7797107" y="2236763"/>
            <a:ext cx="0" cy="358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5ECA8A4-72E3-F5B1-9D92-B735DBA2529F}"/>
              </a:ext>
            </a:extLst>
          </p:cNvPr>
          <p:cNvCxnSpPr>
            <a:cxnSpLocks/>
          </p:cNvCxnSpPr>
          <p:nvPr/>
        </p:nvCxnSpPr>
        <p:spPr>
          <a:xfrm>
            <a:off x="9979944" y="2236763"/>
            <a:ext cx="0" cy="358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70156D1-ED4C-A920-85AB-D32DD0C55B9C}"/>
              </a:ext>
            </a:extLst>
          </p:cNvPr>
          <p:cNvSpPr/>
          <p:nvPr/>
        </p:nvSpPr>
        <p:spPr>
          <a:xfrm>
            <a:off x="654859" y="5850980"/>
            <a:ext cx="1134797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플레이어는 </a:t>
            </a:r>
            <a:r>
              <a:rPr lang="ko-KR" altLang="en-US" sz="1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슬라임을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찾아서 빨아들여 퇴치하는 것을 목표로 플레이 하다가 </a:t>
            </a:r>
            <a:r>
              <a:rPr lang="ko-KR" altLang="en-US" sz="1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슬라임이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플레이어를 처치할 수 있게 되면 탈출을 목표로 한다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슬라임은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플레이어를 피해서 오브젝트를 먹으며 성장하고 플레이어를 먹을 수 있는 크기가 된 후 모든 플레이어를 처치면 승리한다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2580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9240538-EEC3-BC75-BC58-807BE89666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>
            <a:off x="4476752" y="4662629"/>
            <a:ext cx="1418732" cy="1104028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354C491-BBBC-1DA8-593C-3919A600AD93}"/>
              </a:ext>
            </a:extLst>
          </p:cNvPr>
          <p:cNvCxnSpPr/>
          <p:nvPr/>
        </p:nvCxnSpPr>
        <p:spPr>
          <a:xfrm>
            <a:off x="3154120" y="5216867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25F0922D-A823-0080-7F36-7BE0B6571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>
            <a:off x="594876" y="3924363"/>
            <a:ext cx="2380905" cy="1852771"/>
          </a:xfrm>
          <a:prstGeom prst="rect">
            <a:avLst/>
          </a:prstGeom>
        </p:spPr>
      </p:pic>
      <p:pic>
        <p:nvPicPr>
          <p:cNvPr id="35" name="그림 34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C71C8920-ED75-54B7-A08E-2150126D4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72" y="3806270"/>
            <a:ext cx="811545" cy="811545"/>
          </a:xfrm>
          <a:prstGeom prst="rect">
            <a:avLst/>
          </a:prstGeom>
        </p:spPr>
      </p:pic>
      <p:pic>
        <p:nvPicPr>
          <p:cNvPr id="37" name="그림 36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AEE56E7D-D0E0-D3E3-4C37-E1EA68F51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04" y="3847237"/>
            <a:ext cx="811545" cy="811545"/>
          </a:xfrm>
          <a:prstGeom prst="rect">
            <a:avLst/>
          </a:prstGeom>
        </p:spPr>
      </p:pic>
      <p:pic>
        <p:nvPicPr>
          <p:cNvPr id="43" name="그림 4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65BB61DE-E4DE-F937-C794-864D4058C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427964" y="4189631"/>
            <a:ext cx="382751" cy="382751"/>
          </a:xfrm>
          <a:prstGeom prst="rect">
            <a:avLst/>
          </a:prstGeom>
        </p:spPr>
      </p:pic>
      <p:pic>
        <p:nvPicPr>
          <p:cNvPr id="44" name="그림 4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295BEDD4-4979-2C69-F883-BEA561C5D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3940065" y="4269179"/>
            <a:ext cx="382751" cy="38275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6B3A6EC-0EF7-0D29-C354-FDE1326DDF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 rot="5400000">
            <a:off x="4544372" y="4640218"/>
            <a:ext cx="284215" cy="22117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7AFC501-0EC7-E4CB-F4EB-D0F6E46D2D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 rot="9127276">
            <a:off x="4367442" y="4618537"/>
            <a:ext cx="136804" cy="106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B36E5C2-BDCE-3E64-DC3C-77D3ACE40D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>
            <a:off x="6577775" y="4123721"/>
            <a:ext cx="1967097" cy="1530754"/>
          </a:xfrm>
          <a:prstGeom prst="rect">
            <a:avLst/>
          </a:prstGeom>
        </p:spPr>
      </p:pic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C69E520-870C-C7B2-4EBF-7C06E7314429}"/>
              </a:ext>
            </a:extLst>
          </p:cNvPr>
          <p:cNvCxnSpPr>
            <a:cxnSpLocks/>
          </p:cNvCxnSpPr>
          <p:nvPr/>
        </p:nvCxnSpPr>
        <p:spPr>
          <a:xfrm>
            <a:off x="8787369" y="4978097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그림 59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C3BF33F0-6530-33D6-4237-2E7C9CCFEC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9494356" y="3850865"/>
            <a:ext cx="2380906" cy="1882026"/>
          </a:xfrm>
          <a:prstGeom prst="rect">
            <a:avLst/>
          </a:prstGeom>
        </p:spPr>
      </p:pic>
      <p:pic>
        <p:nvPicPr>
          <p:cNvPr id="30" name="그림 29" descr="그림, 스케치, 아동 미술, 클립아트이(가) 표시된 사진&#10;&#10;자동 생성된 설명">
            <a:extLst>
              <a:ext uri="{FF2B5EF4-FFF2-40B4-BE49-F238E27FC236}">
                <a16:creationId xmlns:a16="http://schemas.microsoft.com/office/drawing/2014/main" id="{6F4DB300-2A57-7E32-E9DE-9BD86BF4EC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3" t="15645" r="20171" b="37203"/>
          <a:stretch/>
        </p:blipFill>
        <p:spPr>
          <a:xfrm>
            <a:off x="6751942" y="1873087"/>
            <a:ext cx="1356864" cy="98148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7533FA6-AB0B-7D23-D64B-6DC0F0290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>
            <a:off x="9389358" y="1179191"/>
            <a:ext cx="2380905" cy="1852771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188B29B-211D-2A6D-CC2B-F9A5A4B9E498}"/>
              </a:ext>
            </a:extLst>
          </p:cNvPr>
          <p:cNvCxnSpPr>
            <a:cxnSpLocks/>
          </p:cNvCxnSpPr>
          <p:nvPr/>
        </p:nvCxnSpPr>
        <p:spPr>
          <a:xfrm>
            <a:off x="8598599" y="2255205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1547C7C-782C-731D-14E0-ACB3D4ED6C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8" t="14214" r="17920" b="34259"/>
          <a:stretch/>
        </p:blipFill>
        <p:spPr>
          <a:xfrm>
            <a:off x="1180834" y="1884441"/>
            <a:ext cx="1062302" cy="818915"/>
          </a:xfrm>
          <a:prstGeom prst="rect">
            <a:avLst/>
          </a:prstGeom>
        </p:spPr>
      </p:pic>
      <p:pic>
        <p:nvPicPr>
          <p:cNvPr id="9" name="그림 8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E4A29385-E00C-211D-FE16-3160B919D6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>
            <a:off x="2260183" y="2135296"/>
            <a:ext cx="537067" cy="457066"/>
          </a:xfrm>
          <a:prstGeom prst="rect">
            <a:avLst/>
          </a:prstGeom>
        </p:spPr>
      </p:pic>
      <p:pic>
        <p:nvPicPr>
          <p:cNvPr id="11" name="그림 10" descr="그림, 아동 미술이(가) 표시된 사진&#10;&#10;자동 생성된 설명">
            <a:extLst>
              <a:ext uri="{FF2B5EF4-FFF2-40B4-BE49-F238E27FC236}">
                <a16:creationId xmlns:a16="http://schemas.microsoft.com/office/drawing/2014/main" id="{78F37C94-C51F-0423-F32D-CA26F3C922F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4" r="18281" b="35090"/>
          <a:stretch/>
        </p:blipFill>
        <p:spPr>
          <a:xfrm>
            <a:off x="3850686" y="1847647"/>
            <a:ext cx="1375647" cy="870416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DA754EE-8FF0-5A94-7308-E0838DD56C2A}"/>
              </a:ext>
            </a:extLst>
          </p:cNvPr>
          <p:cNvCxnSpPr/>
          <p:nvPr/>
        </p:nvCxnSpPr>
        <p:spPr>
          <a:xfrm>
            <a:off x="3125764" y="2390407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A22EC97-593B-2B5F-6C66-D9C27B0A2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181015"/>
            <a:ext cx="5769429" cy="2656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슬라임은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자신보다 작은 오브젝트들을 흡수 할 수 있습니다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733290E-3C3A-060A-C357-6781CED86695}"/>
              </a:ext>
            </a:extLst>
          </p:cNvPr>
          <p:cNvCxnSpPr>
            <a:cxnSpLocks/>
          </p:cNvCxnSpPr>
          <p:nvPr/>
        </p:nvCxnSpPr>
        <p:spPr>
          <a:xfrm>
            <a:off x="0" y="3694688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661E1856-9C51-DE89-4556-878FD0908408}"/>
              </a:ext>
            </a:extLst>
          </p:cNvPr>
          <p:cNvSpPr txBox="1">
            <a:spLocks/>
          </p:cNvSpPr>
          <p:nvPr/>
        </p:nvSpPr>
        <p:spPr>
          <a:xfrm>
            <a:off x="349690" y="5827962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다른 플레이어들은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SLIME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을 빨아드려서 작게 만들고 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완전히 빨아드리면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SLIME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이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패배합니다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07D281-D5DD-7208-AE49-9C35F3B00B24}"/>
              </a:ext>
            </a:extLst>
          </p:cNvPr>
          <p:cNvSpPr/>
          <p:nvPr/>
        </p:nvSpPr>
        <p:spPr>
          <a:xfrm>
            <a:off x="326571" y="133710"/>
            <a:ext cx="45079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</a:t>
            </a:r>
            <a:r>
              <a:rPr lang="ko-KR" altLang="en-US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</a:t>
            </a:r>
            <a:endParaRPr lang="en-US" altLang="ko-KR" sz="5400" b="1" cap="none" spc="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997AF7-30B9-3E62-21A5-B0148F5263ED}"/>
              </a:ext>
            </a:extLst>
          </p:cNvPr>
          <p:cNvCxnSpPr>
            <a:cxnSpLocks/>
          </p:cNvCxnSpPr>
          <p:nvPr/>
        </p:nvCxnSpPr>
        <p:spPr>
          <a:xfrm>
            <a:off x="6089468" y="1057040"/>
            <a:ext cx="0" cy="5247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내용 개체 틀 4">
            <a:extLst>
              <a:ext uri="{FF2B5EF4-FFF2-40B4-BE49-F238E27FC236}">
                <a16:creationId xmlns:a16="http://schemas.microsoft.com/office/drawing/2014/main" id="{B7BAEC5C-EFAD-4B5E-AD81-47DF4EFFEF6A}"/>
              </a:ext>
            </a:extLst>
          </p:cNvPr>
          <p:cNvSpPr txBox="1">
            <a:spLocks/>
          </p:cNvSpPr>
          <p:nvPr/>
        </p:nvSpPr>
        <p:spPr>
          <a:xfrm>
            <a:off x="6263541" y="3188138"/>
            <a:ext cx="5710128" cy="2656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먹은 오브젝트는 시간이 지나면 소화 되고 </a:t>
            </a:r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슬라임의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크기가 커집니다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ko-KR" alt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7" name="내용 개체 틀 4">
            <a:extLst>
              <a:ext uri="{FF2B5EF4-FFF2-40B4-BE49-F238E27FC236}">
                <a16:creationId xmlns:a16="http://schemas.microsoft.com/office/drawing/2014/main" id="{F00352DF-F37D-2B04-0BAF-F9EE99414744}"/>
              </a:ext>
            </a:extLst>
          </p:cNvPr>
          <p:cNvSpPr txBox="1">
            <a:spLocks/>
          </p:cNvSpPr>
          <p:nvPr/>
        </p:nvSpPr>
        <p:spPr>
          <a:xfrm>
            <a:off x="6142238" y="5827962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9" name="내용 개체 틀 4">
            <a:extLst>
              <a:ext uri="{FF2B5EF4-FFF2-40B4-BE49-F238E27FC236}">
                <a16:creationId xmlns:a16="http://schemas.microsoft.com/office/drawing/2014/main" id="{7DE539C2-6C0C-3307-0F99-3AFBFBED5AE1}"/>
              </a:ext>
            </a:extLst>
          </p:cNvPr>
          <p:cNvSpPr txBox="1">
            <a:spLocks/>
          </p:cNvSpPr>
          <p:nvPr/>
        </p:nvSpPr>
        <p:spPr>
          <a:xfrm>
            <a:off x="6165133" y="5827961"/>
            <a:ext cx="5918009" cy="6763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일정 크기 이상이 되면 </a:t>
            </a:r>
            <a:r>
              <a:rPr lang="en-US" altLang="ko-KR" sz="1400" b="1" dirty="0">
                <a:solidFill>
                  <a:srgbClr val="FF0000"/>
                </a:solidFill>
              </a:rPr>
              <a:t>RED </a:t>
            </a:r>
            <a:r>
              <a:rPr lang="en-US" altLang="ko-KR" sz="1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이 됩니다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>
                <a:solidFill>
                  <a:srgbClr val="FF0000"/>
                </a:solidFill>
              </a:rPr>
              <a:t>RED </a:t>
            </a:r>
            <a:r>
              <a:rPr lang="en-US" altLang="ko-KR" sz="1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</a:t>
            </a:r>
            <a:r>
              <a:rPr lang="ko-KR" altLang="en-US" sz="14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되면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다른 플레이어를 먹을 수 있습니다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7C64AA-DC74-257B-1CF4-7A8CBE8E6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447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22661E28-9C87-D025-E631-1E261FA707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8085715" y="4033221"/>
            <a:ext cx="2380906" cy="188202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AFFF6D2-2D58-D86F-733E-FDE8B3D6E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355" y="4225565"/>
            <a:ext cx="1086150" cy="173034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AB0EEA6-C432-EFE9-EE6F-37EDBDD86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941" y="4159166"/>
            <a:ext cx="1714059" cy="1962819"/>
          </a:xfrm>
          <a:prstGeom prst="rect">
            <a:avLst/>
          </a:prstGeom>
        </p:spPr>
      </p:pic>
      <p:pic>
        <p:nvPicPr>
          <p:cNvPr id="60" name="그림 59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C3BF33F0-6530-33D6-4237-2E7C9CCFE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475132" y="1356677"/>
            <a:ext cx="2380906" cy="1882026"/>
          </a:xfrm>
          <a:prstGeom prst="rect">
            <a:avLst/>
          </a:prstGeom>
        </p:spPr>
      </p:pic>
      <p:pic>
        <p:nvPicPr>
          <p:cNvPr id="3" name="그림 2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0ECAB58E-B0A7-46E2-DB98-674756BDE5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3601764" y="1281786"/>
            <a:ext cx="2380906" cy="1882026"/>
          </a:xfrm>
          <a:prstGeom prst="rect">
            <a:avLst/>
          </a:prstGeom>
        </p:spPr>
      </p:pic>
      <p:pic>
        <p:nvPicPr>
          <p:cNvPr id="23" name="그림 22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AFC05207-E02B-DA09-4024-EACABBD191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7" t="9206" r="22737" b="37528"/>
          <a:stretch/>
        </p:blipFill>
        <p:spPr>
          <a:xfrm>
            <a:off x="9547312" y="1304569"/>
            <a:ext cx="2195501" cy="1776277"/>
          </a:xfrm>
          <a:prstGeom prst="rect">
            <a:avLst/>
          </a:prstGeom>
        </p:spPr>
      </p:pic>
      <p:pic>
        <p:nvPicPr>
          <p:cNvPr id="24" name="그림 23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89628F8F-1919-F824-B456-98339A682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6235275" y="1181753"/>
            <a:ext cx="2380906" cy="1882026"/>
          </a:xfrm>
          <a:prstGeom prst="rect">
            <a:avLst/>
          </a:prstGeom>
        </p:spPr>
      </p:pic>
      <p:pic>
        <p:nvPicPr>
          <p:cNvPr id="35" name="그림 34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C71C8920-ED75-54B7-A08E-2150126D4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3" y="1181252"/>
            <a:ext cx="811545" cy="811545"/>
          </a:xfrm>
          <a:prstGeom prst="rect">
            <a:avLst/>
          </a:prstGeom>
        </p:spPr>
      </p:pic>
      <p:pic>
        <p:nvPicPr>
          <p:cNvPr id="37" name="그림 36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AEE56E7D-D0E0-D3E3-4C37-E1EA68F513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72" y="1216529"/>
            <a:ext cx="811545" cy="811545"/>
          </a:xfrm>
          <a:prstGeom prst="rect">
            <a:avLst/>
          </a:prstGeom>
        </p:spPr>
      </p:pic>
      <p:pic>
        <p:nvPicPr>
          <p:cNvPr id="43" name="그림 4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65BB61DE-E4DE-F937-C794-864D4058C1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344875" y="1564613"/>
            <a:ext cx="382751" cy="382751"/>
          </a:xfrm>
          <a:prstGeom prst="rect">
            <a:avLst/>
          </a:prstGeom>
        </p:spPr>
      </p:pic>
      <p:pic>
        <p:nvPicPr>
          <p:cNvPr id="44" name="그림 4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295BEDD4-4979-2C69-F883-BEA561C5DC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3463972" y="1588792"/>
            <a:ext cx="382751" cy="382751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188B29B-211D-2A6D-CC2B-F9A5A4B9E498}"/>
              </a:ext>
            </a:extLst>
          </p:cNvPr>
          <p:cNvCxnSpPr>
            <a:cxnSpLocks/>
          </p:cNvCxnSpPr>
          <p:nvPr/>
        </p:nvCxnSpPr>
        <p:spPr>
          <a:xfrm>
            <a:off x="8884839" y="2364169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354C491-BBBC-1DA8-593C-3919A600AD93}"/>
              </a:ext>
            </a:extLst>
          </p:cNvPr>
          <p:cNvCxnSpPr/>
          <p:nvPr/>
        </p:nvCxnSpPr>
        <p:spPr>
          <a:xfrm>
            <a:off x="2843982" y="2351202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그림 26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46A64E78-D447-93C2-2181-AE748567A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025" y="2184290"/>
            <a:ext cx="639539" cy="639539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733290E-3C3A-060A-C357-6781CED86695}"/>
              </a:ext>
            </a:extLst>
          </p:cNvPr>
          <p:cNvCxnSpPr>
            <a:cxnSpLocks/>
          </p:cNvCxnSpPr>
          <p:nvPr/>
        </p:nvCxnSpPr>
        <p:spPr>
          <a:xfrm>
            <a:off x="0" y="3694688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997AF7-30B9-3E62-21A5-B0148F5263ED}"/>
              </a:ext>
            </a:extLst>
          </p:cNvPr>
          <p:cNvCxnSpPr>
            <a:cxnSpLocks/>
          </p:cNvCxnSpPr>
          <p:nvPr/>
        </p:nvCxnSpPr>
        <p:spPr>
          <a:xfrm>
            <a:off x="6089468" y="1057040"/>
            <a:ext cx="0" cy="5247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내용 개체 틀 4">
            <a:extLst>
              <a:ext uri="{FF2B5EF4-FFF2-40B4-BE49-F238E27FC236}">
                <a16:creationId xmlns:a16="http://schemas.microsoft.com/office/drawing/2014/main" id="{B7BAEC5C-EFAD-4B5E-AD81-47DF4EFFEF6A}"/>
              </a:ext>
            </a:extLst>
          </p:cNvPr>
          <p:cNvSpPr txBox="1">
            <a:spLocks/>
          </p:cNvSpPr>
          <p:nvPr/>
        </p:nvSpPr>
        <p:spPr>
          <a:xfrm>
            <a:off x="7425728" y="3224520"/>
            <a:ext cx="3697324" cy="265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solidFill>
                  <a:srgbClr val="C00000"/>
                </a:solidFill>
              </a:rPr>
              <a:t>RED SLIME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근처에 플레이어를 먹을 수 있게 된다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ko-KR" alt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7" name="내용 개체 틀 4">
            <a:extLst>
              <a:ext uri="{FF2B5EF4-FFF2-40B4-BE49-F238E27FC236}">
                <a16:creationId xmlns:a16="http://schemas.microsoft.com/office/drawing/2014/main" id="{F00352DF-F37D-2B04-0BAF-F9EE99414744}"/>
              </a:ext>
            </a:extLst>
          </p:cNvPr>
          <p:cNvSpPr txBox="1">
            <a:spLocks/>
          </p:cNvSpPr>
          <p:nvPr/>
        </p:nvSpPr>
        <p:spPr>
          <a:xfrm>
            <a:off x="6142238" y="5827962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00ECFB52-B35B-4700-7214-C1EA71DD6EAF}"/>
              </a:ext>
            </a:extLst>
          </p:cNvPr>
          <p:cNvSpPr txBox="1">
            <a:spLocks/>
          </p:cNvSpPr>
          <p:nvPr/>
        </p:nvSpPr>
        <p:spPr>
          <a:xfrm>
            <a:off x="451954" y="3229197"/>
            <a:ext cx="4812378" cy="297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>
                <a:solidFill>
                  <a:srgbClr val="C00000"/>
                </a:solidFill>
              </a:rPr>
              <a:t>RED SLIME</a:t>
            </a:r>
            <a:r>
              <a:rPr lang="ko-KR" altLang="en-US" sz="1400" b="1" dirty="0">
                <a:solidFill>
                  <a:srgbClr val="C00000"/>
                </a:solidFill>
              </a:rPr>
              <a:t>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상태가 되면 더 이상 빨아 들려지지 않는다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29" name="그림 28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4E25ECDE-4AAC-2503-09F2-22AABD0AB5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241" y="4748641"/>
            <a:ext cx="639539" cy="639539"/>
          </a:xfrm>
          <a:prstGeom prst="rect">
            <a:avLst/>
          </a:prstGeom>
        </p:spPr>
      </p:pic>
      <p:pic>
        <p:nvPicPr>
          <p:cNvPr id="34" name="그림 33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1B814FF3-5AC7-F931-2180-811466CCE5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049" y="4756800"/>
            <a:ext cx="639539" cy="639539"/>
          </a:xfrm>
          <a:prstGeom prst="rect">
            <a:avLst/>
          </a:prstGeom>
        </p:spPr>
      </p:pic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E9BF2D2D-5D84-3CD0-2F08-550CAB9CFD3F}"/>
              </a:ext>
            </a:extLst>
          </p:cNvPr>
          <p:cNvSpPr txBox="1">
            <a:spLocks/>
          </p:cNvSpPr>
          <p:nvPr/>
        </p:nvSpPr>
        <p:spPr>
          <a:xfrm>
            <a:off x="7425728" y="6013663"/>
            <a:ext cx="4012368" cy="297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>
                <a:solidFill>
                  <a:srgbClr val="C00000"/>
                </a:solidFill>
              </a:rPr>
              <a:t>다른 모든 플레이어를 먹어 치우면 승리한다</a:t>
            </a:r>
            <a:r>
              <a:rPr lang="en-US" altLang="ko-KR" sz="1400" b="1" dirty="0">
                <a:solidFill>
                  <a:srgbClr val="C00000"/>
                </a:solidFill>
              </a:rPr>
              <a:t>.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9D38156-941E-8B69-24E6-F89417BA4409}"/>
              </a:ext>
            </a:extLst>
          </p:cNvPr>
          <p:cNvCxnSpPr/>
          <p:nvPr/>
        </p:nvCxnSpPr>
        <p:spPr>
          <a:xfrm>
            <a:off x="2782108" y="5147545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B7CE33BE-2788-1CA1-71E3-DAAA508E56A0}"/>
              </a:ext>
            </a:extLst>
          </p:cNvPr>
          <p:cNvSpPr txBox="1">
            <a:spLocks/>
          </p:cNvSpPr>
          <p:nvPr/>
        </p:nvSpPr>
        <p:spPr>
          <a:xfrm>
            <a:off x="536250" y="6040408"/>
            <a:ext cx="4812378" cy="297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>
                <a:solidFill>
                  <a:srgbClr val="C00000"/>
                </a:solidFill>
              </a:rPr>
              <a:t>RED SLIME</a:t>
            </a:r>
            <a:r>
              <a:rPr lang="ko-KR" altLang="en-US" sz="1400" b="1" dirty="0">
                <a:solidFill>
                  <a:srgbClr val="C00000"/>
                </a:solidFill>
              </a:rPr>
              <a:t>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상태가 되면 벽을 타고 올라 갈 수 없다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705C8D-00C4-52E2-FED7-C677E385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B06B25-7CD5-ECEC-26CC-5BA224CEB6B8}"/>
              </a:ext>
            </a:extLst>
          </p:cNvPr>
          <p:cNvSpPr/>
          <p:nvPr/>
        </p:nvSpPr>
        <p:spPr>
          <a:xfrm>
            <a:off x="326571" y="133710"/>
            <a:ext cx="45079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</a:t>
            </a:r>
            <a:r>
              <a:rPr lang="ko-KR" altLang="en-US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</a:t>
            </a:r>
            <a:endParaRPr lang="en-US" altLang="ko-KR" sz="5400" b="1" cap="none" spc="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9283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20DF11-E789-6E94-2540-AC34307F481B}"/>
              </a:ext>
            </a:extLst>
          </p:cNvPr>
          <p:cNvSpPr/>
          <p:nvPr/>
        </p:nvSpPr>
        <p:spPr>
          <a:xfrm>
            <a:off x="615869" y="5282373"/>
            <a:ext cx="1765197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E4A67F-826C-AF95-2D9E-58A3F5818797}"/>
              </a:ext>
            </a:extLst>
          </p:cNvPr>
          <p:cNvSpPr/>
          <p:nvPr/>
        </p:nvSpPr>
        <p:spPr>
          <a:xfrm>
            <a:off x="3861693" y="4538468"/>
            <a:ext cx="1128067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D9B641C-2AEE-EC1C-E911-450D7B1A6B33}"/>
              </a:ext>
            </a:extLst>
          </p:cNvPr>
          <p:cNvSpPr/>
          <p:nvPr/>
        </p:nvSpPr>
        <p:spPr>
          <a:xfrm>
            <a:off x="2389134" y="5262509"/>
            <a:ext cx="1491248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EA7ADA3-6D9B-5DD2-B604-6CEE967428B9}"/>
              </a:ext>
            </a:extLst>
          </p:cNvPr>
          <p:cNvSpPr/>
          <p:nvPr/>
        </p:nvSpPr>
        <p:spPr>
          <a:xfrm rot="5400000">
            <a:off x="2102113" y="4888934"/>
            <a:ext cx="736269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884EC8-DFEA-93AD-2A83-9CD3B744304B}"/>
              </a:ext>
            </a:extLst>
          </p:cNvPr>
          <p:cNvSpPr/>
          <p:nvPr/>
        </p:nvSpPr>
        <p:spPr>
          <a:xfrm rot="5400000">
            <a:off x="3409843" y="4914239"/>
            <a:ext cx="736269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95E4CF-8667-0D72-1781-F77B5D401F59}"/>
              </a:ext>
            </a:extLst>
          </p:cNvPr>
          <p:cNvSpPr/>
          <p:nvPr/>
        </p:nvSpPr>
        <p:spPr>
          <a:xfrm>
            <a:off x="1020134" y="4539563"/>
            <a:ext cx="2610257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EF47A8A-2FE8-C3C3-DCE8-3D9AE5AEC2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3" t="16057" r="21148" b="37657"/>
          <a:stretch/>
        </p:blipFill>
        <p:spPr>
          <a:xfrm>
            <a:off x="2258630" y="1432317"/>
            <a:ext cx="615589" cy="464596"/>
          </a:xfrm>
          <a:prstGeom prst="rect">
            <a:avLst/>
          </a:prstGeom>
        </p:spPr>
      </p:pic>
      <p:pic>
        <p:nvPicPr>
          <p:cNvPr id="15" name="그림 14" descr="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58CC2BBB-E497-63A8-3146-EF0C770ED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63" y="1418655"/>
            <a:ext cx="2131216" cy="21312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B012BB1-5723-0620-27E6-A889AC883E73}"/>
              </a:ext>
            </a:extLst>
          </p:cNvPr>
          <p:cNvSpPr/>
          <p:nvPr/>
        </p:nvSpPr>
        <p:spPr>
          <a:xfrm>
            <a:off x="326571" y="133710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플레이어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47F54E-3491-142C-2607-ABB1542D9D2A}"/>
              </a:ext>
            </a:extLst>
          </p:cNvPr>
          <p:cNvCxnSpPr>
            <a:cxnSpLocks/>
          </p:cNvCxnSpPr>
          <p:nvPr/>
        </p:nvCxnSpPr>
        <p:spPr>
          <a:xfrm>
            <a:off x="326571" y="3694688"/>
            <a:ext cx="1152579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4549910-2046-F23B-943F-5D0AB6DF646B}"/>
              </a:ext>
            </a:extLst>
          </p:cNvPr>
          <p:cNvCxnSpPr>
            <a:cxnSpLocks/>
          </p:cNvCxnSpPr>
          <p:nvPr/>
        </p:nvCxnSpPr>
        <p:spPr>
          <a:xfrm>
            <a:off x="6089468" y="1057040"/>
            <a:ext cx="0" cy="5247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0B611FC2-ED95-50F3-0DFC-003BE9924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39" y="1117257"/>
            <a:ext cx="2018944" cy="2018944"/>
          </a:xfrm>
          <a:prstGeom prst="rect">
            <a:avLst/>
          </a:prstGeom>
        </p:spPr>
      </p:pic>
      <p:pic>
        <p:nvPicPr>
          <p:cNvPr id="17" name="그림 16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C7A080CB-3BF0-6EFE-0F2C-1361584FA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1482">
            <a:off x="2832657" y="1631614"/>
            <a:ext cx="820231" cy="820231"/>
          </a:xfrm>
          <a:prstGeom prst="rect">
            <a:avLst/>
          </a:prstGeom>
        </p:spPr>
      </p:pic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4C7DFEA7-A2E9-8F1B-1D40-BE0847E32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2" y="3212784"/>
            <a:ext cx="5472650" cy="2656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400" b="1" dirty="0" err="1"/>
              <a:t>슬라임을</a:t>
            </a:r>
            <a:r>
              <a:rPr lang="ko-KR" altLang="en-US" sz="1400" b="1" dirty="0"/>
              <a:t> 발견하여 빨아들여서 퇴치하는 것이 목표이다</a:t>
            </a:r>
            <a:r>
              <a:rPr lang="en-US" altLang="ko-KR" sz="1400" b="1" dirty="0"/>
              <a:t>.</a:t>
            </a:r>
            <a:endParaRPr lang="ko-KR" altLang="en-US" dirty="0"/>
          </a:p>
        </p:txBody>
      </p:sp>
      <p:pic>
        <p:nvPicPr>
          <p:cNvPr id="66" name="그림 6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781FE42D-FBE9-A8B4-AEE4-84FBFC22F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049" y="2363154"/>
            <a:ext cx="605001" cy="605001"/>
          </a:xfrm>
          <a:prstGeom prst="rect">
            <a:avLst/>
          </a:prstGeom>
        </p:spPr>
      </p:pic>
      <p:sp>
        <p:nvSpPr>
          <p:cNvPr id="74" name="내용 개체 틀 4">
            <a:extLst>
              <a:ext uri="{FF2B5EF4-FFF2-40B4-BE49-F238E27FC236}">
                <a16:creationId xmlns:a16="http://schemas.microsoft.com/office/drawing/2014/main" id="{60A2BCA3-4F39-0F92-4C70-41EE94B0ECD2}"/>
              </a:ext>
            </a:extLst>
          </p:cNvPr>
          <p:cNvSpPr txBox="1">
            <a:spLocks/>
          </p:cNvSpPr>
          <p:nvPr/>
        </p:nvSpPr>
        <p:spPr>
          <a:xfrm>
            <a:off x="6605059" y="3223528"/>
            <a:ext cx="5190860" cy="410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RED </a:t>
            </a:r>
            <a:r>
              <a:rPr lang="ko-KR" altLang="en-US" sz="1400" b="1" dirty="0" err="1"/>
              <a:t>슬라임이</a:t>
            </a:r>
            <a:r>
              <a:rPr lang="ko-KR" altLang="en-US" sz="1400" b="1" dirty="0"/>
              <a:t> 되었다면 </a:t>
            </a:r>
            <a:r>
              <a:rPr lang="en-US" altLang="ko-KR" sz="1400" b="1" dirty="0"/>
              <a:t>RED </a:t>
            </a:r>
            <a:r>
              <a:rPr lang="ko-KR" altLang="en-US" sz="1400" b="1" dirty="0" err="1"/>
              <a:t>슬라임으로</a:t>
            </a:r>
            <a:r>
              <a:rPr lang="ko-KR" altLang="en-US" sz="1400" b="1" dirty="0"/>
              <a:t> 부터 도망쳐야 한다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 </a:t>
            </a:r>
            <a:endParaRPr lang="ko-KR" altLang="en-US" dirty="0"/>
          </a:p>
        </p:txBody>
      </p:sp>
      <p:sp>
        <p:nvSpPr>
          <p:cNvPr id="75" name="내용 개체 틀 4">
            <a:extLst>
              <a:ext uri="{FF2B5EF4-FFF2-40B4-BE49-F238E27FC236}">
                <a16:creationId xmlns:a16="http://schemas.microsoft.com/office/drawing/2014/main" id="{0B54796C-B18F-1E13-D2AF-C172EBE74B2C}"/>
              </a:ext>
            </a:extLst>
          </p:cNvPr>
          <p:cNvSpPr txBox="1">
            <a:spLocks/>
          </p:cNvSpPr>
          <p:nvPr/>
        </p:nvSpPr>
        <p:spPr>
          <a:xfrm>
            <a:off x="1205366" y="5990228"/>
            <a:ext cx="3739898" cy="36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/>
              <a:t>도망치면서 </a:t>
            </a:r>
            <a:r>
              <a:rPr lang="ko-KR" altLang="en-US" sz="1400" b="1" dirty="0" err="1"/>
              <a:t>맵에</a:t>
            </a:r>
            <a:r>
              <a:rPr lang="ko-KR" altLang="en-US" sz="1400" b="1" dirty="0"/>
              <a:t> 흩어진 열쇠를 수집한다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 </a:t>
            </a:r>
            <a:endParaRPr lang="ko-KR" altLang="en-US" dirty="0"/>
          </a:p>
        </p:txBody>
      </p:sp>
      <p:sp>
        <p:nvSpPr>
          <p:cNvPr id="76" name="내용 개체 틀 4">
            <a:extLst>
              <a:ext uri="{FF2B5EF4-FFF2-40B4-BE49-F238E27FC236}">
                <a16:creationId xmlns:a16="http://schemas.microsoft.com/office/drawing/2014/main" id="{A6C26F51-3A98-0452-7E2D-B5D83A62B2CF}"/>
              </a:ext>
            </a:extLst>
          </p:cNvPr>
          <p:cNvSpPr txBox="1">
            <a:spLocks/>
          </p:cNvSpPr>
          <p:nvPr/>
        </p:nvSpPr>
        <p:spPr>
          <a:xfrm>
            <a:off x="6555242" y="5975075"/>
            <a:ext cx="5299280" cy="4270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/>
              <a:t>모든 열쇠를 수집한 후 탈출 장소로 이동하여 탈출 할 수 있다</a:t>
            </a:r>
            <a:r>
              <a:rPr lang="en-US" altLang="ko-KR" sz="1400" b="1" dirty="0"/>
              <a:t>.</a:t>
            </a:r>
            <a:endParaRPr lang="ko-KR" altLang="en-US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1CD61C-6EF5-4A62-E785-D00FDF4B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1" name="그림 10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C2267EBC-304D-2973-2592-F12BB91907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7470883" y="1122788"/>
            <a:ext cx="1680554" cy="1328422"/>
          </a:xfrm>
          <a:prstGeom prst="rect">
            <a:avLst/>
          </a:prstGeom>
        </p:spPr>
      </p:pic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E9F641C4-CBDA-91DC-CE0F-82729624647E}"/>
              </a:ext>
            </a:extLst>
          </p:cNvPr>
          <p:cNvCxnSpPr>
            <a:cxnSpLocks/>
          </p:cNvCxnSpPr>
          <p:nvPr/>
        </p:nvCxnSpPr>
        <p:spPr>
          <a:xfrm>
            <a:off x="8368753" y="1727122"/>
            <a:ext cx="2463253" cy="11110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C305817-1EAF-ADE5-DB83-912A07922FFF}"/>
              </a:ext>
            </a:extLst>
          </p:cNvPr>
          <p:cNvCxnSpPr>
            <a:cxnSpLocks/>
          </p:cNvCxnSpPr>
          <p:nvPr/>
        </p:nvCxnSpPr>
        <p:spPr>
          <a:xfrm>
            <a:off x="7525321" y="1839933"/>
            <a:ext cx="183819" cy="12262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CFA3F5-BC48-40ED-CC0E-6536C2BB543E}"/>
              </a:ext>
            </a:extLst>
          </p:cNvPr>
          <p:cNvSpPr/>
          <p:nvPr/>
        </p:nvSpPr>
        <p:spPr>
          <a:xfrm>
            <a:off x="543613" y="4417190"/>
            <a:ext cx="572404" cy="4348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84931B-B9A8-7F3F-BF93-7E22F0A902F4}"/>
              </a:ext>
            </a:extLst>
          </p:cNvPr>
          <p:cNvSpPr/>
          <p:nvPr/>
        </p:nvSpPr>
        <p:spPr>
          <a:xfrm>
            <a:off x="2146719" y="4404068"/>
            <a:ext cx="572404" cy="4348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99FF21-E471-D849-99D5-F037A903F054}"/>
              </a:ext>
            </a:extLst>
          </p:cNvPr>
          <p:cNvSpPr/>
          <p:nvPr/>
        </p:nvSpPr>
        <p:spPr>
          <a:xfrm>
            <a:off x="3485853" y="4387109"/>
            <a:ext cx="572404" cy="4348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C78D1-C418-AD39-0D79-4F1446FB63B1}"/>
              </a:ext>
            </a:extLst>
          </p:cNvPr>
          <p:cNvSpPr/>
          <p:nvPr/>
        </p:nvSpPr>
        <p:spPr>
          <a:xfrm>
            <a:off x="3501091" y="5131204"/>
            <a:ext cx="572404" cy="4348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9C15B5-22FE-C244-9CE3-5B77DEB993F5}"/>
              </a:ext>
            </a:extLst>
          </p:cNvPr>
          <p:cNvSpPr/>
          <p:nvPr/>
        </p:nvSpPr>
        <p:spPr>
          <a:xfrm>
            <a:off x="2163773" y="5131204"/>
            <a:ext cx="572404" cy="4348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출입증 : 롯데ON">
            <a:extLst>
              <a:ext uri="{FF2B5EF4-FFF2-40B4-BE49-F238E27FC236}">
                <a16:creationId xmlns:a16="http://schemas.microsoft.com/office/drawing/2014/main" id="{19F16A3A-DA1B-438B-5A1C-FD8114371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4000" l="10000" r="90000">
                        <a14:foregroundMark x1="42750" y1="94000" x2="42750" y2="94000"/>
                        <a14:foregroundMark x1="44250" y1="85500" x2="44250" y2="85500"/>
                        <a14:foregroundMark x1="40750" y1="90250" x2="40750" y2="90250"/>
                        <a14:foregroundMark x1="61250" y1="10500" x2="61250" y2="10500"/>
                        <a14:foregroundMark x1="61250" y1="10000" x2="61250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69" y="4402498"/>
            <a:ext cx="404033" cy="40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출입증 : 롯데ON">
            <a:extLst>
              <a:ext uri="{FF2B5EF4-FFF2-40B4-BE49-F238E27FC236}">
                <a16:creationId xmlns:a16="http://schemas.microsoft.com/office/drawing/2014/main" id="{51B6D494-9814-D798-7EA4-EE31FEE6F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4000" l="10000" r="90000">
                        <a14:foregroundMark x1="42750" y1="94000" x2="42750" y2="94000"/>
                        <a14:foregroundMark x1="44250" y1="85500" x2="44250" y2="85500"/>
                        <a14:foregroundMark x1="40750" y1="90250" x2="40750" y2="90250"/>
                        <a14:foregroundMark x1="61250" y1="10500" x2="61250" y2="10500"/>
                        <a14:foregroundMark x1="61250" y1="10000" x2="61250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276" y="5138767"/>
            <a:ext cx="404033" cy="40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9BA19AC-D3FF-F808-8B94-37D31DBC7599}"/>
              </a:ext>
            </a:extLst>
          </p:cNvPr>
          <p:cNvSpPr/>
          <p:nvPr/>
        </p:nvSpPr>
        <p:spPr>
          <a:xfrm>
            <a:off x="6715298" y="5266982"/>
            <a:ext cx="1765197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B334FFB-24FD-2E26-028C-2F80A48E9456}"/>
              </a:ext>
            </a:extLst>
          </p:cNvPr>
          <p:cNvSpPr/>
          <p:nvPr/>
        </p:nvSpPr>
        <p:spPr>
          <a:xfrm>
            <a:off x="9961122" y="4523077"/>
            <a:ext cx="1128067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C88A70-CDA4-DC6A-CF1F-508A81D8FE73}"/>
              </a:ext>
            </a:extLst>
          </p:cNvPr>
          <p:cNvSpPr/>
          <p:nvPr/>
        </p:nvSpPr>
        <p:spPr>
          <a:xfrm>
            <a:off x="8488563" y="5247118"/>
            <a:ext cx="1491248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D242580-360C-1603-689B-0338B7099F76}"/>
              </a:ext>
            </a:extLst>
          </p:cNvPr>
          <p:cNvSpPr/>
          <p:nvPr/>
        </p:nvSpPr>
        <p:spPr>
          <a:xfrm rot="5400000">
            <a:off x="8201542" y="4873543"/>
            <a:ext cx="736269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02CB3B4-3253-F715-F8EB-A845FB4D9549}"/>
              </a:ext>
            </a:extLst>
          </p:cNvPr>
          <p:cNvSpPr/>
          <p:nvPr/>
        </p:nvSpPr>
        <p:spPr>
          <a:xfrm rot="5400000">
            <a:off x="9509272" y="4898848"/>
            <a:ext cx="736269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A6370A4-341B-1C3F-574D-CBD9567BFB29}"/>
              </a:ext>
            </a:extLst>
          </p:cNvPr>
          <p:cNvSpPr/>
          <p:nvPr/>
        </p:nvSpPr>
        <p:spPr>
          <a:xfrm>
            <a:off x="7119563" y="4524172"/>
            <a:ext cx="2610257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4A0677-B6C3-D5B1-49D7-BD59E53B13E7}"/>
              </a:ext>
            </a:extLst>
          </p:cNvPr>
          <p:cNvSpPr/>
          <p:nvPr/>
        </p:nvSpPr>
        <p:spPr>
          <a:xfrm>
            <a:off x="6643042" y="4401799"/>
            <a:ext cx="572404" cy="4348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38B79C-85C1-2823-199A-6D759DE26ECE}"/>
              </a:ext>
            </a:extLst>
          </p:cNvPr>
          <p:cNvSpPr/>
          <p:nvPr/>
        </p:nvSpPr>
        <p:spPr>
          <a:xfrm>
            <a:off x="8246148" y="4388677"/>
            <a:ext cx="572404" cy="4348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A242387-02FE-EDC3-BB22-7DB990D14C93}"/>
              </a:ext>
            </a:extLst>
          </p:cNvPr>
          <p:cNvSpPr/>
          <p:nvPr/>
        </p:nvSpPr>
        <p:spPr>
          <a:xfrm>
            <a:off x="9585282" y="4371718"/>
            <a:ext cx="572404" cy="4348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8AC3406-2162-9631-46CF-B070F0E3219A}"/>
              </a:ext>
            </a:extLst>
          </p:cNvPr>
          <p:cNvSpPr/>
          <p:nvPr/>
        </p:nvSpPr>
        <p:spPr>
          <a:xfrm>
            <a:off x="9600520" y="5115813"/>
            <a:ext cx="572404" cy="4348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379B973-69D9-682A-1BC0-8FE17320B1C7}"/>
              </a:ext>
            </a:extLst>
          </p:cNvPr>
          <p:cNvSpPr/>
          <p:nvPr/>
        </p:nvSpPr>
        <p:spPr>
          <a:xfrm>
            <a:off x="8263202" y="5115813"/>
            <a:ext cx="572404" cy="4348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4" descr="출입증 : 롯데ON">
            <a:extLst>
              <a:ext uri="{FF2B5EF4-FFF2-40B4-BE49-F238E27FC236}">
                <a16:creationId xmlns:a16="http://schemas.microsoft.com/office/drawing/2014/main" id="{EF372F09-3777-82A4-63BF-C1910373A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4000" l="10000" r="90000">
                        <a14:foregroundMark x1="42750" y1="94000" x2="42750" y2="94000"/>
                        <a14:foregroundMark x1="44250" y1="85500" x2="44250" y2="85500"/>
                        <a14:foregroundMark x1="40750" y1="90250" x2="40750" y2="90250"/>
                        <a14:foregroundMark x1="61250" y1="10500" x2="61250" y2="10500"/>
                        <a14:foregroundMark x1="61250" y1="10000" x2="61250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156" y="4302666"/>
            <a:ext cx="404033" cy="40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출입증 : 롯데ON">
            <a:extLst>
              <a:ext uri="{FF2B5EF4-FFF2-40B4-BE49-F238E27FC236}">
                <a16:creationId xmlns:a16="http://schemas.microsoft.com/office/drawing/2014/main" id="{FCD0B437-786F-1F1D-EE2B-4923B5A5D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4000" l="10000" r="90000">
                        <a14:foregroundMark x1="42750" y1="94000" x2="42750" y2="94000"/>
                        <a14:foregroundMark x1="44250" y1="85500" x2="44250" y2="85500"/>
                        <a14:foregroundMark x1="40750" y1="90250" x2="40750" y2="90250"/>
                        <a14:foregroundMark x1="61250" y1="10500" x2="61250" y2="10500"/>
                        <a14:foregroundMark x1="61250" y1="10000" x2="61250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833" y="4445629"/>
            <a:ext cx="404033" cy="40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67C625-0FD7-2BFD-7994-33CB333284EA}"/>
              </a:ext>
            </a:extLst>
          </p:cNvPr>
          <p:cNvSpPr/>
          <p:nvPr/>
        </p:nvSpPr>
        <p:spPr>
          <a:xfrm>
            <a:off x="10931857" y="4371487"/>
            <a:ext cx="93525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Exit</a:t>
            </a:r>
            <a:endParaRPr lang="ko-KR" altLang="en-US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9378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74937B-A036-14D1-F6FC-D72BDDBEE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FD23B8-EDEE-223E-F0D7-42BEC386CBAE}"/>
              </a:ext>
            </a:extLst>
          </p:cNvPr>
          <p:cNvSpPr/>
          <p:nvPr/>
        </p:nvSpPr>
        <p:spPr>
          <a:xfrm>
            <a:off x="326571" y="13371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72E371-B987-5F23-C707-3C2CEE5ED5D2}"/>
              </a:ext>
            </a:extLst>
          </p:cNvPr>
          <p:cNvSpPr/>
          <p:nvPr/>
        </p:nvSpPr>
        <p:spPr>
          <a:xfrm>
            <a:off x="1011800" y="1611297"/>
            <a:ext cx="3127064" cy="11423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55127C-D77E-E7C4-E085-066E013EEA3F}"/>
              </a:ext>
            </a:extLst>
          </p:cNvPr>
          <p:cNvSpPr/>
          <p:nvPr/>
        </p:nvSpPr>
        <p:spPr>
          <a:xfrm>
            <a:off x="1011800" y="2750849"/>
            <a:ext cx="3127064" cy="259136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가구, 야외 벤치, 벤치, 디자인이(가) 표시된 사진&#10;&#10;자동 생성된 설명">
            <a:extLst>
              <a:ext uri="{FF2B5EF4-FFF2-40B4-BE49-F238E27FC236}">
                <a16:creationId xmlns:a16="http://schemas.microsoft.com/office/drawing/2014/main" id="{B0B30461-4FE9-94F1-12D1-DB71B0033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7" r="9805"/>
          <a:stretch/>
        </p:blipFill>
        <p:spPr>
          <a:xfrm>
            <a:off x="4896367" y="1611297"/>
            <a:ext cx="2213811" cy="1477144"/>
          </a:xfrm>
          <a:prstGeom prst="rect">
            <a:avLst/>
          </a:prstGeom>
        </p:spPr>
      </p:pic>
      <p:pic>
        <p:nvPicPr>
          <p:cNvPr id="11" name="그림 10" descr="직사각형, 디자인, 가구이(가) 표시된 사진&#10;&#10;자동 생성된 설명">
            <a:extLst>
              <a:ext uri="{FF2B5EF4-FFF2-40B4-BE49-F238E27FC236}">
                <a16:creationId xmlns:a16="http://schemas.microsoft.com/office/drawing/2014/main" id="{CF9CB622-48F4-3568-FCAB-98A591694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000" y="1611297"/>
            <a:ext cx="2159898" cy="1477144"/>
          </a:xfrm>
          <a:prstGeom prst="rect">
            <a:avLst/>
          </a:prstGeom>
        </p:spPr>
      </p:pic>
      <p:pic>
        <p:nvPicPr>
          <p:cNvPr id="12" name="그림 11" descr="스크린샷, 직사각형, 용기, 디자인이(가) 표시된 사진&#10;&#10;자동 생성된 설명">
            <a:extLst>
              <a:ext uri="{FF2B5EF4-FFF2-40B4-BE49-F238E27FC236}">
                <a16:creationId xmlns:a16="http://schemas.microsoft.com/office/drawing/2014/main" id="{62853AE5-04C1-3ADB-164A-4C7E76A2D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007" y="1611297"/>
            <a:ext cx="2075164" cy="147714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B29A0-B964-2DBB-8DF9-4E293C323DC1}"/>
              </a:ext>
            </a:extLst>
          </p:cNvPr>
          <p:cNvSpPr/>
          <p:nvPr/>
        </p:nvSpPr>
        <p:spPr>
          <a:xfrm>
            <a:off x="653250" y="3371710"/>
            <a:ext cx="973553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맵은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플레이어들과 </a:t>
            </a:r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슬라임이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있을 수 있는 장소와 </a:t>
            </a:r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슬라임만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이동할 수 있는 지하가 있다</a:t>
            </a:r>
            <a:r>
              <a:rPr lang="en-US" altLang="ko-KR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CA1181-CA69-330F-E13B-6ECED031D181}"/>
              </a:ext>
            </a:extLst>
          </p:cNvPr>
          <p:cNvSpPr/>
          <p:nvPr/>
        </p:nvSpPr>
        <p:spPr>
          <a:xfrm>
            <a:off x="623657" y="5980031"/>
            <a:ext cx="1062586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맵을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블록 형태로 만들어서 플레이 할 때마다 </a:t>
            </a:r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맵을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랜덤하게 </a:t>
            </a:r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연결하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 오브젝트를 랜덤하게 배치한다</a:t>
            </a:r>
            <a:r>
              <a:rPr lang="en-US" altLang="ko-KR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A8A44864-5FC1-6644-E87F-A59588009398}"/>
              </a:ext>
            </a:extLst>
          </p:cNvPr>
          <p:cNvSpPr/>
          <p:nvPr/>
        </p:nvSpPr>
        <p:spPr>
          <a:xfrm>
            <a:off x="1473868" y="4290700"/>
            <a:ext cx="1014663" cy="934985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1333F3A5-431C-19DE-9179-C0D93729F225}"/>
              </a:ext>
            </a:extLst>
          </p:cNvPr>
          <p:cNvSpPr/>
          <p:nvPr/>
        </p:nvSpPr>
        <p:spPr>
          <a:xfrm>
            <a:off x="3620804" y="4848979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7836C8A0-C434-9FF6-D98F-C98D3DA9CAB4}"/>
              </a:ext>
            </a:extLst>
          </p:cNvPr>
          <p:cNvSpPr/>
          <p:nvPr/>
        </p:nvSpPr>
        <p:spPr>
          <a:xfrm>
            <a:off x="3821331" y="4848979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정육면체 17">
            <a:extLst>
              <a:ext uri="{FF2B5EF4-FFF2-40B4-BE49-F238E27FC236}">
                <a16:creationId xmlns:a16="http://schemas.microsoft.com/office/drawing/2014/main" id="{37286C25-8EBD-A42B-B189-6B7D404FF5FF}"/>
              </a:ext>
            </a:extLst>
          </p:cNvPr>
          <p:cNvSpPr/>
          <p:nvPr/>
        </p:nvSpPr>
        <p:spPr>
          <a:xfrm>
            <a:off x="4029392" y="4850602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정육면체 18">
            <a:extLst>
              <a:ext uri="{FF2B5EF4-FFF2-40B4-BE49-F238E27FC236}">
                <a16:creationId xmlns:a16="http://schemas.microsoft.com/office/drawing/2014/main" id="{13CD0314-B02A-69DF-A74E-718864CBEC6A}"/>
              </a:ext>
            </a:extLst>
          </p:cNvPr>
          <p:cNvSpPr/>
          <p:nvPr/>
        </p:nvSpPr>
        <p:spPr>
          <a:xfrm>
            <a:off x="4219385" y="4847596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정육면체 19">
            <a:extLst>
              <a:ext uri="{FF2B5EF4-FFF2-40B4-BE49-F238E27FC236}">
                <a16:creationId xmlns:a16="http://schemas.microsoft.com/office/drawing/2014/main" id="{D6A4616D-42E3-E3BF-8C47-3C118133F6DA}"/>
              </a:ext>
            </a:extLst>
          </p:cNvPr>
          <p:cNvSpPr/>
          <p:nvPr/>
        </p:nvSpPr>
        <p:spPr>
          <a:xfrm>
            <a:off x="3551877" y="4933504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정육면체 20">
            <a:extLst>
              <a:ext uri="{FF2B5EF4-FFF2-40B4-BE49-F238E27FC236}">
                <a16:creationId xmlns:a16="http://schemas.microsoft.com/office/drawing/2014/main" id="{62EAC5C9-D3E4-07C4-3A2A-25DD1DEACFEC}"/>
              </a:ext>
            </a:extLst>
          </p:cNvPr>
          <p:cNvSpPr/>
          <p:nvPr/>
        </p:nvSpPr>
        <p:spPr>
          <a:xfrm>
            <a:off x="3473429" y="5014385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408BD638-BD78-5804-34C4-D37FD448406C}"/>
              </a:ext>
            </a:extLst>
          </p:cNvPr>
          <p:cNvSpPr/>
          <p:nvPr/>
        </p:nvSpPr>
        <p:spPr>
          <a:xfrm>
            <a:off x="3410759" y="5090533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정육면체 22">
            <a:extLst>
              <a:ext uri="{FF2B5EF4-FFF2-40B4-BE49-F238E27FC236}">
                <a16:creationId xmlns:a16="http://schemas.microsoft.com/office/drawing/2014/main" id="{4DC8EC6B-A744-B83C-3A0B-39668AEF959C}"/>
              </a:ext>
            </a:extLst>
          </p:cNvPr>
          <p:cNvSpPr/>
          <p:nvPr/>
        </p:nvSpPr>
        <p:spPr>
          <a:xfrm>
            <a:off x="3603448" y="5095445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E7721221-FCBC-C96C-ECC2-4E5BFB663D2F}"/>
              </a:ext>
            </a:extLst>
          </p:cNvPr>
          <p:cNvSpPr/>
          <p:nvPr/>
        </p:nvSpPr>
        <p:spPr>
          <a:xfrm>
            <a:off x="3805286" y="5090533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정육면체 25">
            <a:extLst>
              <a:ext uri="{FF2B5EF4-FFF2-40B4-BE49-F238E27FC236}">
                <a16:creationId xmlns:a16="http://schemas.microsoft.com/office/drawing/2014/main" id="{A717250D-9788-6C48-27AB-84177BB56E90}"/>
              </a:ext>
            </a:extLst>
          </p:cNvPr>
          <p:cNvSpPr/>
          <p:nvPr/>
        </p:nvSpPr>
        <p:spPr>
          <a:xfrm>
            <a:off x="4154598" y="4926063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정육면체 26">
            <a:extLst>
              <a:ext uri="{FF2B5EF4-FFF2-40B4-BE49-F238E27FC236}">
                <a16:creationId xmlns:a16="http://schemas.microsoft.com/office/drawing/2014/main" id="{3ED2010F-BD06-8ED2-89D0-B4087D4DE5E3}"/>
              </a:ext>
            </a:extLst>
          </p:cNvPr>
          <p:cNvSpPr/>
          <p:nvPr/>
        </p:nvSpPr>
        <p:spPr>
          <a:xfrm>
            <a:off x="4076150" y="5006944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정육면체 24">
            <a:extLst>
              <a:ext uri="{FF2B5EF4-FFF2-40B4-BE49-F238E27FC236}">
                <a16:creationId xmlns:a16="http://schemas.microsoft.com/office/drawing/2014/main" id="{99986DC7-19FB-71E9-80DE-663E8E1BE508}"/>
              </a:ext>
            </a:extLst>
          </p:cNvPr>
          <p:cNvSpPr/>
          <p:nvPr/>
        </p:nvSpPr>
        <p:spPr>
          <a:xfrm>
            <a:off x="4020004" y="5079214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029EE2-257B-814E-883C-482E96C080FD}"/>
              </a:ext>
            </a:extLst>
          </p:cNvPr>
          <p:cNvSpPr/>
          <p:nvPr/>
        </p:nvSpPr>
        <p:spPr>
          <a:xfrm>
            <a:off x="978673" y="4074266"/>
            <a:ext cx="64953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16M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3348D6-F959-6684-9F6C-525C9F21343D}"/>
              </a:ext>
            </a:extLst>
          </p:cNvPr>
          <p:cNvSpPr/>
          <p:nvPr/>
        </p:nvSpPr>
        <p:spPr>
          <a:xfrm>
            <a:off x="765658" y="4739461"/>
            <a:ext cx="64953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16M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792C93-173C-414E-A2CF-75650D0D1D92}"/>
              </a:ext>
            </a:extLst>
          </p:cNvPr>
          <p:cNvSpPr/>
          <p:nvPr/>
        </p:nvSpPr>
        <p:spPr>
          <a:xfrm>
            <a:off x="1526483" y="5215110"/>
            <a:ext cx="64953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16M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F995205-E304-EDA5-ED9F-85FB89416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769" y="4112192"/>
            <a:ext cx="2824078" cy="1481335"/>
          </a:xfrm>
          <a:prstGeom prst="rect">
            <a:avLst/>
          </a:prstGeom>
        </p:spPr>
      </p:pic>
      <p:sp>
        <p:nvSpPr>
          <p:cNvPr id="33" name="정육면체 32">
            <a:extLst>
              <a:ext uri="{FF2B5EF4-FFF2-40B4-BE49-F238E27FC236}">
                <a16:creationId xmlns:a16="http://schemas.microsoft.com/office/drawing/2014/main" id="{47E7CD80-FAD3-150A-3DDF-841259B8666C}"/>
              </a:ext>
            </a:extLst>
          </p:cNvPr>
          <p:cNvSpPr/>
          <p:nvPr/>
        </p:nvSpPr>
        <p:spPr>
          <a:xfrm>
            <a:off x="3595817" y="4471244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F922522D-AD2B-C1F8-BE81-0A3C39DD386B}"/>
              </a:ext>
            </a:extLst>
          </p:cNvPr>
          <p:cNvSpPr/>
          <p:nvPr/>
        </p:nvSpPr>
        <p:spPr>
          <a:xfrm>
            <a:off x="3796344" y="4471244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정육면체 34">
            <a:extLst>
              <a:ext uri="{FF2B5EF4-FFF2-40B4-BE49-F238E27FC236}">
                <a16:creationId xmlns:a16="http://schemas.microsoft.com/office/drawing/2014/main" id="{28290F3D-A317-D528-DB45-3B6B9BA83CC5}"/>
              </a:ext>
            </a:extLst>
          </p:cNvPr>
          <p:cNvSpPr/>
          <p:nvPr/>
        </p:nvSpPr>
        <p:spPr>
          <a:xfrm>
            <a:off x="4004405" y="4472867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D4A4DC15-7BC8-01B7-DC9F-E14F2BEE30CB}"/>
              </a:ext>
            </a:extLst>
          </p:cNvPr>
          <p:cNvSpPr/>
          <p:nvPr/>
        </p:nvSpPr>
        <p:spPr>
          <a:xfrm>
            <a:off x="4194398" y="4469861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8377750B-F34D-F5BC-61C1-219B70A090C3}"/>
              </a:ext>
            </a:extLst>
          </p:cNvPr>
          <p:cNvSpPr/>
          <p:nvPr/>
        </p:nvSpPr>
        <p:spPr>
          <a:xfrm>
            <a:off x="3748665" y="4537748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DBD0D743-320E-59DD-8F28-DFD4BE2CA430}"/>
              </a:ext>
            </a:extLst>
          </p:cNvPr>
          <p:cNvSpPr/>
          <p:nvPr/>
        </p:nvSpPr>
        <p:spPr>
          <a:xfrm>
            <a:off x="3665236" y="4624706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6AD796AF-5823-9926-BA01-5DDF9B5AB2CA}"/>
              </a:ext>
            </a:extLst>
          </p:cNvPr>
          <p:cNvSpPr/>
          <p:nvPr/>
        </p:nvSpPr>
        <p:spPr>
          <a:xfrm>
            <a:off x="3385772" y="4712798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4886D8FC-F7A5-62C1-5A07-B91E4A657372}"/>
              </a:ext>
            </a:extLst>
          </p:cNvPr>
          <p:cNvSpPr/>
          <p:nvPr/>
        </p:nvSpPr>
        <p:spPr>
          <a:xfrm>
            <a:off x="3586429" y="4699856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정육면체 41">
            <a:extLst>
              <a:ext uri="{FF2B5EF4-FFF2-40B4-BE49-F238E27FC236}">
                <a16:creationId xmlns:a16="http://schemas.microsoft.com/office/drawing/2014/main" id="{6608CC93-AF86-2E29-12BC-62A984A3AEA6}"/>
              </a:ext>
            </a:extLst>
          </p:cNvPr>
          <p:cNvSpPr/>
          <p:nvPr/>
        </p:nvSpPr>
        <p:spPr>
          <a:xfrm>
            <a:off x="4129611" y="4548328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정육면체 44">
            <a:extLst>
              <a:ext uri="{FF2B5EF4-FFF2-40B4-BE49-F238E27FC236}">
                <a16:creationId xmlns:a16="http://schemas.microsoft.com/office/drawing/2014/main" id="{8E4EE480-E3EB-6899-3F83-AF1E7CD812B6}"/>
              </a:ext>
            </a:extLst>
          </p:cNvPr>
          <p:cNvSpPr/>
          <p:nvPr/>
        </p:nvSpPr>
        <p:spPr>
          <a:xfrm>
            <a:off x="4089454" y="4810143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정육면체 42">
            <a:extLst>
              <a:ext uri="{FF2B5EF4-FFF2-40B4-BE49-F238E27FC236}">
                <a16:creationId xmlns:a16="http://schemas.microsoft.com/office/drawing/2014/main" id="{EBCAE32A-609A-AB05-1C36-3A3343225E03}"/>
              </a:ext>
            </a:extLst>
          </p:cNvPr>
          <p:cNvSpPr/>
          <p:nvPr/>
        </p:nvSpPr>
        <p:spPr>
          <a:xfrm>
            <a:off x="4051163" y="4629209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5C0F8624-5326-81EA-FD47-F6D4FA3F5B62}"/>
              </a:ext>
            </a:extLst>
          </p:cNvPr>
          <p:cNvSpPr/>
          <p:nvPr/>
        </p:nvSpPr>
        <p:spPr>
          <a:xfrm>
            <a:off x="3786956" y="4699856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정육면체 43">
            <a:extLst>
              <a:ext uri="{FF2B5EF4-FFF2-40B4-BE49-F238E27FC236}">
                <a16:creationId xmlns:a16="http://schemas.microsoft.com/office/drawing/2014/main" id="{CFBA72F9-1071-5D99-5E2D-C1EC2DB2EF62}"/>
              </a:ext>
            </a:extLst>
          </p:cNvPr>
          <p:cNvSpPr/>
          <p:nvPr/>
        </p:nvSpPr>
        <p:spPr>
          <a:xfrm>
            <a:off x="3995017" y="4701479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ED473DA9-4047-FFD6-BFFE-4EAF072F4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3241" y="4112737"/>
            <a:ext cx="3095657" cy="147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9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2010F75B-4D62-0A55-F072-781C1EFA12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16"/>
          <a:stretch/>
        </p:blipFill>
        <p:spPr bwMode="auto">
          <a:xfrm>
            <a:off x="326571" y="1235731"/>
            <a:ext cx="8740338" cy="292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4557BE3-4C97-5622-5F3B-106081214703}"/>
              </a:ext>
            </a:extLst>
          </p:cNvPr>
          <p:cNvSpPr/>
          <p:nvPr/>
        </p:nvSpPr>
        <p:spPr>
          <a:xfrm>
            <a:off x="326571" y="133710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조작법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2" name="Picture 4" descr="컴퓨터 마우스 - 무료 과학 기술개 아이콘">
            <a:extLst>
              <a:ext uri="{FF2B5EF4-FFF2-40B4-BE49-F238E27FC236}">
                <a16:creationId xmlns:a16="http://schemas.microsoft.com/office/drawing/2014/main" id="{5A417A6A-8366-70AF-98DF-2D7219189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909" y="2410144"/>
            <a:ext cx="1528387" cy="152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9CCA89D-25E0-7D8D-D1FF-37ECEF40E7A6}"/>
              </a:ext>
            </a:extLst>
          </p:cNvPr>
          <p:cNvSpPr/>
          <p:nvPr/>
        </p:nvSpPr>
        <p:spPr>
          <a:xfrm>
            <a:off x="1012414" y="4461171"/>
            <a:ext cx="19688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이동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en-US" altLang="ko-K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996AD9-13FD-4705-4934-CACBEE04EDAF}"/>
              </a:ext>
            </a:extLst>
          </p:cNvPr>
          <p:cNvSpPr/>
          <p:nvPr/>
        </p:nvSpPr>
        <p:spPr>
          <a:xfrm>
            <a:off x="1012414" y="4934786"/>
            <a:ext cx="352032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점프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SPACE (</a:t>
            </a:r>
            <a:r>
              <a:rPr lang="ko-KR" altLang="en-US" sz="2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슬라임만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가능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AA839F-730C-2242-2E8F-1D94CDAE8D78}"/>
              </a:ext>
            </a:extLst>
          </p:cNvPr>
          <p:cNvSpPr/>
          <p:nvPr/>
        </p:nvSpPr>
        <p:spPr>
          <a:xfrm>
            <a:off x="1012414" y="5408401"/>
            <a:ext cx="170431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지도 확인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84D7B9-A9C7-EFA9-498F-C52D42224E1C}"/>
              </a:ext>
            </a:extLst>
          </p:cNvPr>
          <p:cNvSpPr/>
          <p:nvPr/>
        </p:nvSpPr>
        <p:spPr>
          <a:xfrm>
            <a:off x="8140074" y="5422214"/>
            <a:ext cx="308610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마우스 이동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카메라 조작</a:t>
            </a:r>
            <a:endParaRPr lang="en-US" altLang="ko-K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A658AA-112A-53C5-CD00-9524D38713A8}"/>
              </a:ext>
            </a:extLst>
          </p:cNvPr>
          <p:cNvSpPr/>
          <p:nvPr/>
        </p:nvSpPr>
        <p:spPr>
          <a:xfrm>
            <a:off x="8140073" y="5885685"/>
            <a:ext cx="35203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RB: 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빨아드리기</a:t>
            </a:r>
            <a:endParaRPr lang="en-US" altLang="ko-KR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15DBC6-9D22-17D3-A766-A936FD9B7DB4}"/>
              </a:ext>
            </a:extLst>
          </p:cNvPr>
          <p:cNvSpPr/>
          <p:nvPr/>
        </p:nvSpPr>
        <p:spPr>
          <a:xfrm>
            <a:off x="1012414" y="5882016"/>
            <a:ext cx="150554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상호작용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endParaRPr lang="en-US" altLang="ko-K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3355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</TotalTime>
  <Words>565</Words>
  <Application>Microsoft Office PowerPoint</Application>
  <PresentationFormat>와이드스크린</PresentationFormat>
  <Paragraphs>125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Söhne</vt:lpstr>
      <vt:lpstr>맑은 고딕</vt:lpstr>
      <vt:lpstr>맑은 고딕</vt:lpstr>
      <vt:lpstr>Arial</vt:lpstr>
      <vt:lpstr>Office 테마</vt:lpstr>
      <vt:lpstr>목차 - 이후수정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중점 연구 분야</vt:lpstr>
      <vt:lpstr>기술적 요소</vt:lpstr>
      <vt:lpstr>타게임과의 차별성</vt:lpstr>
      <vt:lpstr>개인별 준비 현황</vt:lpstr>
      <vt:lpstr>역할 분담 및 일정</vt:lpstr>
      <vt:lpstr>참고문헌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SLIME</dc:title>
  <dc:creator>창현 노</dc:creator>
  <cp:lastModifiedBy>창현 노</cp:lastModifiedBy>
  <cp:revision>19</cp:revision>
  <dcterms:created xsi:type="dcterms:W3CDTF">2023-07-03T12:42:07Z</dcterms:created>
  <dcterms:modified xsi:type="dcterms:W3CDTF">2023-11-27T19:04:11Z</dcterms:modified>
</cp:coreProperties>
</file>